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7" r:id="rId2"/>
    <p:sldId id="260" r:id="rId3"/>
    <p:sldId id="264" r:id="rId4"/>
    <p:sldId id="263" r:id="rId5"/>
    <p:sldId id="282" r:id="rId6"/>
    <p:sldId id="283" r:id="rId7"/>
    <p:sldId id="284" r:id="rId8"/>
    <p:sldId id="285" r:id="rId9"/>
    <p:sldId id="286" r:id="rId10"/>
    <p:sldId id="287" r:id="rId11"/>
    <p:sldId id="288" r:id="rId12"/>
    <p:sldId id="289" r:id="rId13"/>
    <p:sldId id="290" r:id="rId14"/>
    <p:sldId id="281" r:id="rId15"/>
    <p:sldId id="280" r:id="rId16"/>
    <p:sldId id="271" r:id="rId17"/>
    <p:sldId id="294" r:id="rId18"/>
    <p:sldId id="291" r:id="rId19"/>
    <p:sldId id="292" r:id="rId20"/>
    <p:sldId id="293" r:id="rId21"/>
    <p:sldId id="307" r:id="rId22"/>
    <p:sldId id="313" r:id="rId23"/>
    <p:sldId id="305" r:id="rId24"/>
    <p:sldId id="306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CE010"/>
    <a:srgbClr val="FFFFCC"/>
    <a:srgbClr val="F9F983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02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F119D8-55B4-4492-A278-6ACC7F332B75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449EBD-E837-4067-9B14-C698F3F10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4558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449EBD-E837-4067-9B14-C698F3F10C73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58811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" Target="slide16.xml"/><Relationship Id="rId7" Type="http://schemas.openxmlformats.org/officeDocument/2006/relationships/image" Target="../media/image2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1.xml"/><Relationship Id="rId5" Type="http://schemas.openxmlformats.org/officeDocument/2006/relationships/slide" Target="slide4.xml"/><Relationship Id="rId10" Type="http://schemas.openxmlformats.org/officeDocument/2006/relationships/image" Target="../media/image5.png"/><Relationship Id="rId4" Type="http://schemas.openxmlformats.org/officeDocument/2006/relationships/slide" Target="slide23.xml"/><Relationship Id="rId9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image" Target="../media/image11.jpeg"/><Relationship Id="rId18" Type="http://schemas.openxmlformats.org/officeDocument/2006/relationships/slide" Target="slide10.xml"/><Relationship Id="rId3" Type="http://schemas.openxmlformats.org/officeDocument/2006/relationships/slide" Target="slide2.xml"/><Relationship Id="rId21" Type="http://schemas.openxmlformats.org/officeDocument/2006/relationships/image" Target="../media/image15.jpeg"/><Relationship Id="rId7" Type="http://schemas.openxmlformats.org/officeDocument/2006/relationships/image" Target="../media/image8.jpeg"/><Relationship Id="rId12" Type="http://schemas.openxmlformats.org/officeDocument/2006/relationships/slide" Target="slide7.xml"/><Relationship Id="rId17" Type="http://schemas.openxmlformats.org/officeDocument/2006/relationships/image" Target="../media/image13.jpeg"/><Relationship Id="rId25" Type="http://schemas.openxmlformats.org/officeDocument/2006/relationships/image" Target="../media/image17.jpeg"/><Relationship Id="rId2" Type="http://schemas.openxmlformats.org/officeDocument/2006/relationships/notesSlide" Target="../notesSlides/notesSlide1.xml"/><Relationship Id="rId16" Type="http://schemas.openxmlformats.org/officeDocument/2006/relationships/slide" Target="slide9.xml"/><Relationship Id="rId20" Type="http://schemas.openxmlformats.org/officeDocument/2006/relationships/slide" Target="slide6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4.xml"/><Relationship Id="rId11" Type="http://schemas.openxmlformats.org/officeDocument/2006/relationships/image" Target="../media/image10.jpeg"/><Relationship Id="rId24" Type="http://schemas.openxmlformats.org/officeDocument/2006/relationships/slide" Target="slide13.xml"/><Relationship Id="rId5" Type="http://schemas.openxmlformats.org/officeDocument/2006/relationships/image" Target="../media/image7.jpeg"/><Relationship Id="rId15" Type="http://schemas.openxmlformats.org/officeDocument/2006/relationships/image" Target="../media/image12.jpeg"/><Relationship Id="rId23" Type="http://schemas.openxmlformats.org/officeDocument/2006/relationships/image" Target="../media/image16.jpeg"/><Relationship Id="rId10" Type="http://schemas.openxmlformats.org/officeDocument/2006/relationships/slide" Target="slide11.xml"/><Relationship Id="rId19" Type="http://schemas.openxmlformats.org/officeDocument/2006/relationships/image" Target="../media/image14.jpeg"/><Relationship Id="rId4" Type="http://schemas.openxmlformats.org/officeDocument/2006/relationships/slide" Target="slide15.xml"/><Relationship Id="rId9" Type="http://schemas.openxmlformats.org/officeDocument/2006/relationships/image" Target="../media/image9.jpeg"/><Relationship Id="rId14" Type="http://schemas.openxmlformats.org/officeDocument/2006/relationships/slide" Target="slide8.xml"/><Relationship Id="rId22" Type="http://schemas.openxmlformats.org/officeDocument/2006/relationships/slide" Target="slide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17.xml"/><Relationship Id="rId4" Type="http://schemas.openxmlformats.org/officeDocument/2006/relationships/slide" Target="slide2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18.xml"/><Relationship Id="rId4" Type="http://schemas.openxmlformats.org/officeDocument/2006/relationships/slide" Target="slide2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2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image" Target="../media/image31.gif"/><Relationship Id="rId7" Type="http://schemas.openxmlformats.org/officeDocument/2006/relationships/image" Target="../media/image35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gif"/><Relationship Id="rId4" Type="http://schemas.openxmlformats.org/officeDocument/2006/relationships/image" Target="../media/image32.gi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slide" Target="slide24.xml"/><Relationship Id="rId3" Type="http://schemas.openxmlformats.org/officeDocument/2006/relationships/image" Target="../media/image37.png"/><Relationship Id="rId7" Type="http://schemas.openxmlformats.org/officeDocument/2006/relationships/image" Target="../media/image41.gif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gif"/><Relationship Id="rId3" Type="http://schemas.openxmlformats.org/officeDocument/2006/relationships/image" Target="../media/image42.png"/><Relationship Id="rId7" Type="http://schemas.openxmlformats.org/officeDocument/2006/relationships/image" Target="../media/image4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image" Target="../media/image44.jpeg"/><Relationship Id="rId4" Type="http://schemas.openxmlformats.org/officeDocument/2006/relationships/image" Target="../media/image43.png"/><Relationship Id="rId9" Type="http://schemas.openxmlformats.org/officeDocument/2006/relationships/slide" Target="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419872" y="260648"/>
            <a:ext cx="226978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Деревья</a:t>
            </a:r>
            <a:endParaRPr lang="ru-RU" sz="4400" b="1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63519" y="1387551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Интерактивное пособие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" name="Управляющая кнопка: далее 1">
            <a:hlinkClick r:id="rId3" action="ppaction://hlinksldjump" highlightClick="1"/>
          </p:cNvPr>
          <p:cNvSpPr/>
          <p:nvPr/>
        </p:nvSpPr>
        <p:spPr>
          <a:xfrm>
            <a:off x="8171433" y="6141904"/>
            <a:ext cx="648072" cy="432048"/>
          </a:xfrm>
          <a:prstGeom prst="actionButtonForwardNex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8077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hlinkClick r:id="rId2" action="ppaction://hlinksldjump"/>
          </p:cNvPr>
          <p:cNvSpPr/>
          <p:nvPr/>
        </p:nvSpPr>
        <p:spPr>
          <a:xfrm>
            <a:off x="611560" y="332656"/>
            <a:ext cx="176740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cap="all" spc="0" dirty="0" smtClean="0">
                <a:ln w="0"/>
                <a:solidFill>
                  <a:schemeClr val="tx2">
                    <a:lumMod val="75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модель</a:t>
            </a:r>
            <a:endParaRPr lang="ru-RU" sz="3200" b="1" cap="all" spc="0" dirty="0">
              <a:ln w="0"/>
              <a:solidFill>
                <a:schemeClr val="tx2">
                  <a:lumMod val="75000"/>
                </a:schemeClr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3" name="Прямоугольник 2">
            <a:hlinkClick r:id="rId3" action="ppaction://hlinksldjump"/>
          </p:cNvPr>
          <p:cNvSpPr/>
          <p:nvPr/>
        </p:nvSpPr>
        <p:spPr>
          <a:xfrm>
            <a:off x="2830179" y="2787210"/>
            <a:ext cx="207056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cap="all" dirty="0" smtClean="0">
                <a:ln w="0"/>
                <a:solidFill>
                  <a:schemeClr val="tx2">
                    <a:lumMod val="75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тренажер</a:t>
            </a:r>
            <a:endParaRPr lang="ru-RU" sz="3200" b="1" cap="all" spc="0" dirty="0">
              <a:ln w="0"/>
              <a:solidFill>
                <a:schemeClr val="tx2">
                  <a:lumMod val="75000"/>
                </a:schemeClr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4" name="Прямоугольник 3">
            <a:hlinkClick r:id="rId4" action="ppaction://hlinksldjump"/>
          </p:cNvPr>
          <p:cNvSpPr/>
          <p:nvPr/>
        </p:nvSpPr>
        <p:spPr>
          <a:xfrm>
            <a:off x="4650180" y="5388249"/>
            <a:ext cx="107394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cap="all" dirty="0" smtClean="0">
                <a:ln w="0"/>
                <a:solidFill>
                  <a:schemeClr val="tx2">
                    <a:lumMod val="75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игра</a:t>
            </a:r>
            <a:endParaRPr lang="ru-RU" sz="3200" b="1" cap="all" spc="0" dirty="0">
              <a:ln w="0"/>
              <a:solidFill>
                <a:schemeClr val="tx2">
                  <a:lumMod val="75000"/>
                </a:schemeClr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5" name="Прямоугольник 4">
            <a:hlinkClick r:id="rId5" action="ppaction://hlinksldjump"/>
          </p:cNvPr>
          <p:cNvSpPr/>
          <p:nvPr/>
        </p:nvSpPr>
        <p:spPr>
          <a:xfrm>
            <a:off x="2051720" y="1412388"/>
            <a:ext cx="160409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cap="all" dirty="0" smtClean="0">
                <a:ln w="0"/>
                <a:solidFill>
                  <a:schemeClr val="tx2">
                    <a:lumMod val="75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плакат</a:t>
            </a:r>
            <a:endParaRPr lang="ru-RU" sz="3200" b="1" cap="all" spc="0" dirty="0">
              <a:ln w="0"/>
              <a:solidFill>
                <a:schemeClr val="tx2">
                  <a:lumMod val="75000"/>
                </a:schemeClr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6" name="Прямоугольник 5">
            <a:hlinkClick r:id="rId6" action="ppaction://hlinksldjump"/>
          </p:cNvPr>
          <p:cNvSpPr/>
          <p:nvPr/>
        </p:nvSpPr>
        <p:spPr>
          <a:xfrm>
            <a:off x="3491880" y="4149080"/>
            <a:ext cx="231986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cap="all" dirty="0" smtClean="0">
                <a:ln w="0"/>
                <a:solidFill>
                  <a:schemeClr val="tx2">
                    <a:lumMod val="75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кроссворд</a:t>
            </a:r>
            <a:endParaRPr lang="ru-RU" sz="3200" b="1" cap="all" spc="0" dirty="0">
              <a:ln w="0"/>
              <a:solidFill>
                <a:schemeClr val="tx2">
                  <a:lumMod val="75000"/>
                </a:schemeClr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6791" y="2787210"/>
            <a:ext cx="2470847" cy="356738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144" y="3727989"/>
            <a:ext cx="2284909" cy="3298928"/>
          </a:xfrm>
          <a:prstGeom prst="rect">
            <a:avLst/>
          </a:prstGeom>
        </p:spPr>
      </p:pic>
      <p:pic>
        <p:nvPicPr>
          <p:cNvPr id="10" name="Picture 10" descr="C:\Users\USER\Desktop\derev190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633" y="4109449"/>
            <a:ext cx="1876402" cy="2680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Мама Ира\AppData\Local\Microsoft\Windows\Temporary Internet Files\Content.IE5\2GBQWK76\MC900441793[1]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7478" y="1997163"/>
            <a:ext cx="3135434" cy="4369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23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Управляющая кнопка: домой 1">
            <a:hlinkClick r:id="rId2" action="ppaction://hlinksldjump" highlightClick="1"/>
          </p:cNvPr>
          <p:cNvSpPr/>
          <p:nvPr/>
        </p:nvSpPr>
        <p:spPr>
          <a:xfrm>
            <a:off x="8388424" y="6012308"/>
            <a:ext cx="432048" cy="521208"/>
          </a:xfrm>
          <a:prstGeom prst="actionButtonHo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991932"/>
            <a:ext cx="4536503" cy="5257394"/>
          </a:xfrm>
          <a:prstGeom prst="rect">
            <a:avLst/>
          </a:prstGeom>
        </p:spPr>
      </p:pic>
      <p:sp>
        <p:nvSpPr>
          <p:cNvPr id="5" name="Скругленный прямоугольник 4"/>
          <p:cNvSpPr/>
          <p:nvPr/>
        </p:nvSpPr>
        <p:spPr>
          <a:xfrm>
            <a:off x="6303785" y="1782144"/>
            <a:ext cx="1540768" cy="36004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</a:rPr>
              <a:t>крона</a:t>
            </a:r>
            <a:endParaRPr lang="ru-RU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292080" y="1445003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000" b="1" dirty="0" smtClean="0">
                <a:solidFill>
                  <a:schemeClr val="bg1"/>
                </a:solidFill>
              </a:rPr>
              <a:t>1</a:t>
            </a:r>
            <a:endParaRPr lang="ru-RU" sz="6000" b="1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443817" y="2383598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dirty="0" smtClean="0">
                <a:solidFill>
                  <a:schemeClr val="bg1"/>
                </a:solidFill>
              </a:rPr>
              <a:t>2</a:t>
            </a:r>
            <a:endParaRPr lang="ru-RU" sz="5400" b="1" dirty="0">
              <a:solidFill>
                <a:schemeClr val="bg1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6346314" y="2845263"/>
            <a:ext cx="1540768" cy="39227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</a:rPr>
              <a:t>ветви</a:t>
            </a:r>
            <a:endParaRPr lang="ru-RU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6378634" y="4116435"/>
            <a:ext cx="1540768" cy="39227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</a:rPr>
              <a:t>ствол</a:t>
            </a:r>
            <a:endParaRPr lang="ru-RU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099126" y="219781"/>
            <a:ext cx="4608512" cy="61584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6303785" y="5288628"/>
            <a:ext cx="1540768" cy="39227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</a:rPr>
              <a:t>корни</a:t>
            </a:r>
            <a:endParaRPr lang="ru-RU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567178" y="168569"/>
            <a:ext cx="36724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31550" cmpd="sng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Строение дерева</a:t>
            </a:r>
            <a:endParaRPr lang="ru-RU" sz="3600" b="1" cap="none" spc="0" dirty="0">
              <a:ln w="31550" cmpd="sng">
                <a:solidFill>
                  <a:schemeClr val="accent3">
                    <a:lumMod val="7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908093" y="5219233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dirty="0" smtClean="0">
                <a:solidFill>
                  <a:schemeClr val="bg1"/>
                </a:solidFill>
              </a:rPr>
              <a:t>4</a:t>
            </a:r>
            <a:endParaRPr lang="ru-RU" sz="5400" b="1" dirty="0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096594" y="3850905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dirty="0" smtClean="0">
                <a:solidFill>
                  <a:schemeClr val="bg1"/>
                </a:solidFill>
              </a:rPr>
              <a:t>3</a:t>
            </a:r>
            <a:endParaRPr lang="ru-RU" sz="5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0191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5" grpId="0" animBg="1"/>
      <p:bldP spid="13" grpId="0" animBg="1"/>
      <p:bldP spid="14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8388424" y="5670047"/>
            <a:ext cx="432048" cy="521208"/>
          </a:xfrm>
          <a:prstGeom prst="actionButtonHo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937252" y="276306"/>
            <a:ext cx="7272806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971601" y="249341"/>
            <a:ext cx="712879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31550" cmpd="sng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Лиственные и хвойные деревья</a:t>
            </a:r>
            <a:endParaRPr lang="ru-RU" sz="3600" b="1" cap="none" spc="0" dirty="0">
              <a:ln w="31550" cmpd="sng">
                <a:solidFill>
                  <a:schemeClr val="accent3">
                    <a:lumMod val="7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058" name="Picture 10" descr="Обучающие карточки: Деревья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49" y="3309842"/>
            <a:ext cx="1338985" cy="1739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Обучающие карточки: Деревья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309842"/>
            <a:ext cx="1337756" cy="1737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71951"/>
            <a:ext cx="1337669" cy="17383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C:\Users\USER\Downloads\Обучающие карточки. Деревья (jpg)\Деревья (03).jpg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47599"/>
            <a:ext cx="1337669" cy="17383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ER\Downloads\Обучающие карточки. Деревья (jpg)\Деревья (04).jpg">
            <a:hlinkClick r:id="rId12" action="ppaction://hlinksldjump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6376" y="1268760"/>
            <a:ext cx="1337668" cy="17383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SER\Downloads\Обучающие карточки. Деревья (jpg)\Деревья (05).jpg">
            <a:hlinkClick r:id="rId14" action="ppaction://hlinksldjump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3655" y="1276748"/>
            <a:ext cx="1335213" cy="173516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USER\Downloads\Обучающие карточки. Деревья (jpg)\Деревья (06).jpg">
            <a:hlinkClick r:id="rId16" action="ppaction://hlinksldjump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0779" y="1292411"/>
            <a:ext cx="1319470" cy="171471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USER\Downloads\Обучающие карточки. Деревья (jpg)\Деревья (08).jpg">
            <a:hlinkClick r:id="rId18" action="ppaction://hlinksldjump"/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8029" y="1285980"/>
            <a:ext cx="1324417" cy="172114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USER\Downloads\Обучающие карточки. Деревья (jpg)\Деревья (12).jpg">
            <a:hlinkClick r:id="rId20" action="ppaction://hlinksldjump"/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9003" y="1292410"/>
            <a:ext cx="1319470" cy="171471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USER\Downloads\Обучающие карточки. Деревья (jpg)\Деревья (11).jpg">
            <a:hlinkClick r:id="rId22" action="ppaction://hlinksldjump"/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341877"/>
            <a:ext cx="1337669" cy="17383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USER\Downloads\Обучающие карточки. Деревья (jpg)\Деревья (15).jpg">
            <a:hlinkClick r:id="rId24" action="ppaction://hlinksldjump"/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7162" y="3325668"/>
            <a:ext cx="1337669" cy="17383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7307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1667" y="620688"/>
            <a:ext cx="4320480" cy="561465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Управляющая кнопка: назад 2">
            <a:hlinkClick r:id="rId3" action="ppaction://hlinksldjump" highlightClick="1"/>
          </p:cNvPr>
          <p:cNvSpPr/>
          <p:nvPr/>
        </p:nvSpPr>
        <p:spPr>
          <a:xfrm>
            <a:off x="8144715" y="6235343"/>
            <a:ext cx="521208" cy="360040"/>
          </a:xfrm>
          <a:prstGeom prst="actionButtonBackPrevio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481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USER\Downloads\Обучающие карточки. Деревья (jpg)\Деревья (12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476672"/>
            <a:ext cx="4320480" cy="58827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правляющая кнопка: назад 3">
            <a:hlinkClick r:id="rId3" action="ppaction://hlinksldjump" highlightClick="1"/>
          </p:cNvPr>
          <p:cNvSpPr/>
          <p:nvPr/>
        </p:nvSpPr>
        <p:spPr>
          <a:xfrm>
            <a:off x="8144715" y="6235343"/>
            <a:ext cx="521208" cy="360040"/>
          </a:xfrm>
          <a:prstGeom prst="actionButtonBackPrevio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531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USER\Downloads\Обучающие карточки. Деревья (jpg)\Деревья (04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3498" y="332657"/>
            <a:ext cx="4765273" cy="61926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Управляющая кнопка: назад 2">
            <a:hlinkClick r:id="rId3" action="ppaction://hlinksldjump" highlightClick="1"/>
          </p:cNvPr>
          <p:cNvSpPr/>
          <p:nvPr/>
        </p:nvSpPr>
        <p:spPr>
          <a:xfrm>
            <a:off x="8144715" y="6235343"/>
            <a:ext cx="521208" cy="360040"/>
          </a:xfrm>
          <a:prstGeom prst="actionButtonBackPrevio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1781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USER\Downloads\Обучающие карточки. Деревья (jpg)\Деревья (05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8308" y="404664"/>
            <a:ext cx="4752528" cy="617612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Управляющая кнопка: назад 2">
            <a:hlinkClick r:id="rId3" action="ppaction://hlinksldjump" highlightClick="1"/>
          </p:cNvPr>
          <p:cNvSpPr/>
          <p:nvPr/>
        </p:nvSpPr>
        <p:spPr>
          <a:xfrm>
            <a:off x="8144715" y="6235343"/>
            <a:ext cx="521208" cy="360040"/>
          </a:xfrm>
          <a:prstGeom prst="actionButtonBackPrevio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4414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USER\Downloads\Обучающие карточки. Деревья (jpg)\Деревья (06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7" y="89821"/>
            <a:ext cx="4867507" cy="632554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Управляющая кнопка: назад 2">
            <a:hlinkClick r:id="rId3" action="ppaction://hlinksldjump" highlightClick="1"/>
          </p:cNvPr>
          <p:cNvSpPr/>
          <p:nvPr/>
        </p:nvSpPr>
        <p:spPr>
          <a:xfrm>
            <a:off x="8144715" y="6235343"/>
            <a:ext cx="521208" cy="360040"/>
          </a:xfrm>
          <a:prstGeom prst="actionButtonBackPrevio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5967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USER\Downloads\Обучающие карточки. Деревья (jpg)\Деревья (08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431552"/>
            <a:ext cx="4543632" cy="590465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Управляющая кнопка: назад 2">
            <a:hlinkClick r:id="rId3" action="ppaction://hlinksldjump" highlightClick="1"/>
          </p:cNvPr>
          <p:cNvSpPr/>
          <p:nvPr/>
        </p:nvSpPr>
        <p:spPr>
          <a:xfrm>
            <a:off x="8144715" y="6235343"/>
            <a:ext cx="521208" cy="360040"/>
          </a:xfrm>
          <a:prstGeom prst="actionButtonBackPrevio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6545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USER\Downloads\Обучающие карточки. Деревья (jpg)\Деревья (03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59617"/>
            <a:ext cx="4463605" cy="58006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Управляющая кнопка: назад 2">
            <a:hlinkClick r:id="rId3" action="ppaction://hlinksldjump" highlightClick="1"/>
          </p:cNvPr>
          <p:cNvSpPr/>
          <p:nvPr/>
        </p:nvSpPr>
        <p:spPr>
          <a:xfrm>
            <a:off x="8144715" y="6235343"/>
            <a:ext cx="521208" cy="360040"/>
          </a:xfrm>
          <a:prstGeom prst="actionButtonBackPrevio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674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USER\Downloads\Обучающие карточки. Деревья (jpg)\Деревья (1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620688"/>
            <a:ext cx="4432816" cy="576064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Управляющая кнопка: назад 2">
            <a:hlinkClick r:id="rId3" action="ppaction://hlinksldjump" highlightClick="1"/>
          </p:cNvPr>
          <p:cNvSpPr/>
          <p:nvPr/>
        </p:nvSpPr>
        <p:spPr>
          <a:xfrm>
            <a:off x="8144715" y="6235343"/>
            <a:ext cx="521208" cy="360040"/>
          </a:xfrm>
          <a:prstGeom prst="actionButtonBackPrevio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1905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USER\Downloads\Обучающие карточки. Деревья (jpg)\Деревья (15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0658" y="422974"/>
            <a:ext cx="4474137" cy="595835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Управляющая кнопка: назад 2">
            <a:hlinkClick r:id="rId3" action="ppaction://hlinksldjump" highlightClick="1"/>
          </p:cNvPr>
          <p:cNvSpPr/>
          <p:nvPr/>
        </p:nvSpPr>
        <p:spPr>
          <a:xfrm>
            <a:off x="8144715" y="6235343"/>
            <a:ext cx="521208" cy="360040"/>
          </a:xfrm>
          <a:prstGeom prst="actionButtonBackPrevio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6857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Обучающие карточки: Деревь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7135" y="404664"/>
            <a:ext cx="4546415" cy="590465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Управляющая кнопка: назад 2">
            <a:hlinkClick r:id="rId3" action="ppaction://hlinksldjump" highlightClick="1"/>
          </p:cNvPr>
          <p:cNvSpPr/>
          <p:nvPr/>
        </p:nvSpPr>
        <p:spPr>
          <a:xfrm>
            <a:off x="8144715" y="6235343"/>
            <a:ext cx="521208" cy="360040"/>
          </a:xfrm>
          <a:prstGeom prst="actionButtonBackPrevio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7488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Обучающие карточки: Деревь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322" y="188640"/>
            <a:ext cx="4824535" cy="626586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Управляющая кнопка: назад 2">
            <a:hlinkClick r:id="rId3" action="ppaction://hlinksldjump" highlightClick="1"/>
          </p:cNvPr>
          <p:cNvSpPr/>
          <p:nvPr/>
        </p:nvSpPr>
        <p:spPr>
          <a:xfrm>
            <a:off x="8144715" y="6235343"/>
            <a:ext cx="521208" cy="360040"/>
          </a:xfrm>
          <a:prstGeom prst="actionButtonBackPrevio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Управляющая кнопка: домой 3">
            <a:hlinkClick r:id="rId4" action="ppaction://hlinksldjump" highlightClick="1"/>
          </p:cNvPr>
          <p:cNvSpPr/>
          <p:nvPr/>
        </p:nvSpPr>
        <p:spPr>
          <a:xfrm>
            <a:off x="8240952" y="5517232"/>
            <a:ext cx="448943" cy="432048"/>
          </a:xfrm>
          <a:prstGeom prst="actionButtonHo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2207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835696" y="332656"/>
            <a:ext cx="5544616" cy="86409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3200" b="1" dirty="0" smtClean="0">
                <a:ln>
                  <a:solidFill>
                    <a:schemeClr val="tx1"/>
                  </a:solidFill>
                </a:ln>
                <a:solidFill>
                  <a:schemeClr val="bg2">
                    <a:lumMod val="25000"/>
                  </a:schemeClr>
                </a:solidFill>
              </a:rPr>
              <a:t>Какое дерево лишнее?</a:t>
            </a:r>
            <a:endParaRPr lang="ru-RU" sz="3200" b="1" dirty="0">
              <a:ln>
                <a:solidFill>
                  <a:schemeClr val="tx1"/>
                </a:solidFill>
              </a:ln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051720" y="1740063"/>
            <a:ext cx="5112568" cy="36004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ru-RU" sz="28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             Береза</a:t>
            </a:r>
          </a:p>
          <a:p>
            <a:endParaRPr lang="ru-RU" sz="2800" b="1" dirty="0" smtClean="0">
              <a:ln w="1905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  <a:p>
            <a:r>
              <a:rPr lang="ru-RU" sz="28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             Осина</a:t>
            </a:r>
          </a:p>
          <a:p>
            <a:endParaRPr lang="ru-RU" sz="2800" b="1" dirty="0" smtClean="0">
              <a:ln w="1905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  <a:p>
            <a:r>
              <a:rPr lang="ru-RU" sz="28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             Кедр</a:t>
            </a:r>
          </a:p>
          <a:p>
            <a:endParaRPr lang="ru-RU" sz="2800" b="1" dirty="0" smtClean="0">
              <a:ln w="1905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  <a:p>
            <a:r>
              <a:rPr lang="ru-RU" sz="28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             Тополь</a:t>
            </a:r>
          </a:p>
          <a:p>
            <a:pPr algn="ctr"/>
            <a:endParaRPr lang="ru-RU" b="1" dirty="0">
              <a:ln/>
              <a:solidFill>
                <a:schemeClr val="accent3"/>
              </a:solidFill>
            </a:endParaRPr>
          </a:p>
        </p:txBody>
      </p:sp>
      <p:sp>
        <p:nvSpPr>
          <p:cNvPr id="11" name="Овал 10">
            <a:hlinkClick r:id="rId3" action="ppaction://hlinksldjump"/>
          </p:cNvPr>
          <p:cNvSpPr/>
          <p:nvPr/>
        </p:nvSpPr>
        <p:spPr>
          <a:xfrm>
            <a:off x="5405028" y="1916832"/>
            <a:ext cx="499825" cy="504056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>
            <a:hlinkClick r:id="rId3" action="ppaction://hlinksldjump"/>
          </p:cNvPr>
          <p:cNvSpPr/>
          <p:nvPr/>
        </p:nvSpPr>
        <p:spPr>
          <a:xfrm>
            <a:off x="5400089" y="2780928"/>
            <a:ext cx="499825" cy="504056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>
            <a:hlinkClick r:id="rId4" action="ppaction://hlinksldjump"/>
          </p:cNvPr>
          <p:cNvSpPr/>
          <p:nvPr/>
        </p:nvSpPr>
        <p:spPr>
          <a:xfrm>
            <a:off x="5419910" y="3544099"/>
            <a:ext cx="499825" cy="504056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>
            <a:hlinkClick r:id="rId3" action="ppaction://hlinksldjump"/>
          </p:cNvPr>
          <p:cNvSpPr/>
          <p:nvPr/>
        </p:nvSpPr>
        <p:spPr>
          <a:xfrm>
            <a:off x="5386196" y="4401108"/>
            <a:ext cx="499825" cy="504056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Управляющая кнопка: далее 7">
            <a:hlinkClick r:id="rId5" action="ppaction://hlinksldjump" highlightClick="1"/>
          </p:cNvPr>
          <p:cNvSpPr/>
          <p:nvPr/>
        </p:nvSpPr>
        <p:spPr>
          <a:xfrm>
            <a:off x="7236296" y="6273316"/>
            <a:ext cx="576064" cy="360040"/>
          </a:xfrm>
          <a:prstGeom prst="actionButtonForwardNex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4905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115616" y="620688"/>
            <a:ext cx="7128792" cy="86409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123728" y="1988840"/>
            <a:ext cx="5027996" cy="352839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ru-RU" sz="2800" b="1" dirty="0" smtClean="0">
                <a:ln>
                  <a:solidFill>
                    <a:schemeClr val="tx1"/>
                  </a:solidFill>
                </a:ln>
                <a:solidFill>
                  <a:schemeClr val="bg2">
                    <a:lumMod val="25000"/>
                  </a:schemeClr>
                </a:solidFill>
              </a:rPr>
              <a:t>            </a:t>
            </a:r>
          </a:p>
          <a:p>
            <a:r>
              <a:rPr lang="ru-RU" sz="2800" b="1" dirty="0">
                <a:ln>
                  <a:solidFill>
                    <a:schemeClr val="tx1"/>
                  </a:solidFill>
                </a:ln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800" b="1" dirty="0" smtClean="0">
                <a:ln>
                  <a:solidFill>
                    <a:schemeClr val="tx1"/>
                  </a:solidFill>
                </a:ln>
                <a:solidFill>
                  <a:schemeClr val="bg2">
                    <a:lumMod val="25000"/>
                  </a:schemeClr>
                </a:solidFill>
              </a:rPr>
              <a:t>           Иголки</a:t>
            </a:r>
          </a:p>
          <a:p>
            <a:endParaRPr lang="ru-RU" sz="2800" b="1" dirty="0" smtClean="0">
              <a:ln>
                <a:solidFill>
                  <a:schemeClr val="tx1"/>
                </a:solidFill>
              </a:ln>
              <a:solidFill>
                <a:schemeClr val="bg2">
                  <a:lumMod val="25000"/>
                </a:schemeClr>
              </a:solidFill>
            </a:endParaRPr>
          </a:p>
          <a:p>
            <a:r>
              <a:rPr lang="ru-RU" sz="2800" b="1" dirty="0" smtClean="0">
                <a:ln>
                  <a:solidFill>
                    <a:schemeClr val="tx1"/>
                  </a:solidFill>
                </a:ln>
                <a:solidFill>
                  <a:schemeClr val="bg2">
                    <a:lumMod val="25000"/>
                  </a:schemeClr>
                </a:solidFill>
              </a:rPr>
              <a:t>            Шишки</a:t>
            </a:r>
          </a:p>
          <a:p>
            <a:endParaRPr lang="ru-RU" sz="2800" b="1" dirty="0" smtClean="0">
              <a:ln>
                <a:solidFill>
                  <a:schemeClr val="tx1"/>
                </a:solidFill>
              </a:ln>
              <a:solidFill>
                <a:schemeClr val="bg2">
                  <a:lumMod val="25000"/>
                </a:schemeClr>
              </a:solidFill>
            </a:endParaRPr>
          </a:p>
          <a:p>
            <a:r>
              <a:rPr lang="ru-RU" sz="2800" b="1" dirty="0" smtClean="0">
                <a:ln>
                  <a:solidFill>
                    <a:schemeClr val="tx1"/>
                  </a:solidFill>
                </a:ln>
                <a:solidFill>
                  <a:schemeClr val="bg2">
                    <a:lumMod val="25000"/>
                  </a:schemeClr>
                </a:solidFill>
              </a:rPr>
              <a:t>            Хвоя</a:t>
            </a:r>
          </a:p>
          <a:p>
            <a:endParaRPr lang="ru-RU" sz="2800" b="1" dirty="0" smtClean="0">
              <a:ln>
                <a:solidFill>
                  <a:schemeClr val="tx1"/>
                </a:solidFill>
              </a:ln>
              <a:solidFill>
                <a:schemeClr val="bg2">
                  <a:lumMod val="25000"/>
                </a:schemeClr>
              </a:solidFill>
            </a:endParaRPr>
          </a:p>
          <a:p>
            <a:r>
              <a:rPr lang="ru-RU" sz="2800" b="1" dirty="0">
                <a:ln>
                  <a:solidFill>
                    <a:schemeClr val="tx1"/>
                  </a:solidFill>
                </a:ln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800" b="1" dirty="0" smtClean="0">
                <a:ln>
                  <a:solidFill>
                    <a:schemeClr val="tx1"/>
                  </a:solidFill>
                </a:ln>
                <a:solidFill>
                  <a:schemeClr val="bg2">
                    <a:lumMod val="25000"/>
                  </a:schemeClr>
                </a:solidFill>
              </a:rPr>
              <a:t>          Листочки</a:t>
            </a:r>
          </a:p>
          <a:p>
            <a:endParaRPr lang="ru-RU" sz="2800" b="1" dirty="0">
              <a:ln>
                <a:solidFill>
                  <a:schemeClr val="tx1"/>
                </a:solidFill>
              </a:ln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145338" y="514127"/>
            <a:ext cx="6984776" cy="10772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32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10000"/>
                  </a:schemeClr>
                </a:solidFill>
              </a:rPr>
              <a:t>Как называются </a:t>
            </a:r>
            <a:r>
              <a:rPr lang="ru-RU" sz="32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</a:rPr>
              <a:t>листья</a:t>
            </a:r>
            <a:r>
              <a:rPr lang="ru-RU" sz="32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10000"/>
                  </a:schemeClr>
                </a:solidFill>
              </a:rPr>
              <a:t> у хвойных деревьев?</a:t>
            </a:r>
            <a:endParaRPr lang="ru-RU" sz="32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7" name="Овал 6">
            <a:hlinkClick r:id="rId3" action="ppaction://hlinksldjump"/>
          </p:cNvPr>
          <p:cNvSpPr/>
          <p:nvPr/>
        </p:nvSpPr>
        <p:spPr>
          <a:xfrm>
            <a:off x="5460211" y="2132856"/>
            <a:ext cx="499825" cy="504056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>
            <a:hlinkClick r:id="rId3" action="ppaction://hlinksldjump"/>
          </p:cNvPr>
          <p:cNvSpPr/>
          <p:nvPr/>
        </p:nvSpPr>
        <p:spPr>
          <a:xfrm>
            <a:off x="5479143" y="2996952"/>
            <a:ext cx="499825" cy="504056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>
            <a:hlinkClick r:id="rId4" action="ppaction://hlinksldjump"/>
          </p:cNvPr>
          <p:cNvSpPr/>
          <p:nvPr/>
        </p:nvSpPr>
        <p:spPr>
          <a:xfrm>
            <a:off x="5479143" y="4005064"/>
            <a:ext cx="499825" cy="504056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>
            <a:hlinkClick r:id="rId3" action="ppaction://hlinksldjump"/>
          </p:cNvPr>
          <p:cNvSpPr/>
          <p:nvPr/>
        </p:nvSpPr>
        <p:spPr>
          <a:xfrm>
            <a:off x="5460212" y="4869241"/>
            <a:ext cx="499825" cy="504056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Управляющая кнопка: далее 10">
            <a:hlinkClick r:id="rId5" action="ppaction://hlinksldjump" highlightClick="1"/>
          </p:cNvPr>
          <p:cNvSpPr/>
          <p:nvPr/>
        </p:nvSpPr>
        <p:spPr>
          <a:xfrm>
            <a:off x="7236296" y="6273316"/>
            <a:ext cx="576064" cy="360040"/>
          </a:xfrm>
          <a:prstGeom prst="actionButtonForwardNex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2788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187624" y="548680"/>
            <a:ext cx="6984776" cy="100811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28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</a:rPr>
              <a:t>У кого дерева осенью золотые хвоинки , как листья, опадают на землю?</a:t>
            </a:r>
            <a:endParaRPr lang="ru-RU" sz="28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892559" y="1916832"/>
            <a:ext cx="5544616" cy="381642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ru-RU" sz="3200" b="1" dirty="0" smtClean="0">
                <a:ln/>
                <a:solidFill>
                  <a:schemeClr val="bg2">
                    <a:lumMod val="25000"/>
                  </a:schemeClr>
                </a:solidFill>
              </a:rPr>
              <a:t>          Клён</a:t>
            </a:r>
          </a:p>
          <a:p>
            <a:endParaRPr lang="ru-RU" sz="3200" b="1" dirty="0" smtClean="0">
              <a:ln/>
              <a:solidFill>
                <a:schemeClr val="bg2">
                  <a:lumMod val="25000"/>
                </a:schemeClr>
              </a:solidFill>
            </a:endParaRPr>
          </a:p>
          <a:p>
            <a:r>
              <a:rPr lang="ru-RU" sz="3200" b="1" dirty="0" smtClean="0">
                <a:ln/>
                <a:solidFill>
                  <a:schemeClr val="bg2">
                    <a:lumMod val="25000"/>
                  </a:schemeClr>
                </a:solidFill>
              </a:rPr>
              <a:t>          Береза</a:t>
            </a:r>
          </a:p>
          <a:p>
            <a:endParaRPr lang="ru-RU" sz="3200" b="1" dirty="0" smtClean="0">
              <a:ln/>
              <a:solidFill>
                <a:schemeClr val="bg2">
                  <a:lumMod val="25000"/>
                </a:schemeClr>
              </a:solidFill>
            </a:endParaRPr>
          </a:p>
          <a:p>
            <a:r>
              <a:rPr lang="ru-RU" sz="3200" b="1" dirty="0" smtClean="0">
                <a:ln/>
                <a:solidFill>
                  <a:schemeClr val="bg2">
                    <a:lumMod val="25000"/>
                  </a:schemeClr>
                </a:solidFill>
              </a:rPr>
              <a:t>           Лиственница</a:t>
            </a:r>
          </a:p>
          <a:p>
            <a:endParaRPr lang="ru-RU" sz="3200" b="1" dirty="0" smtClean="0">
              <a:ln/>
              <a:solidFill>
                <a:schemeClr val="bg2">
                  <a:lumMod val="25000"/>
                </a:schemeClr>
              </a:solidFill>
            </a:endParaRPr>
          </a:p>
          <a:p>
            <a:r>
              <a:rPr lang="ru-RU" sz="3200" b="1" dirty="0" smtClean="0">
                <a:ln/>
                <a:solidFill>
                  <a:schemeClr val="bg2">
                    <a:lumMod val="25000"/>
                  </a:schemeClr>
                </a:solidFill>
              </a:rPr>
              <a:t>          Сосна</a:t>
            </a:r>
          </a:p>
          <a:p>
            <a:pPr algn="ctr"/>
            <a:endParaRPr lang="ru-RU" b="1" dirty="0">
              <a:ln/>
              <a:solidFill>
                <a:schemeClr val="accent3"/>
              </a:solidFill>
            </a:endParaRPr>
          </a:p>
        </p:txBody>
      </p:sp>
      <p:sp>
        <p:nvSpPr>
          <p:cNvPr id="7" name="Овал 6">
            <a:hlinkClick r:id="rId3" action="ppaction://hlinksldjump"/>
          </p:cNvPr>
          <p:cNvSpPr/>
          <p:nvPr/>
        </p:nvSpPr>
        <p:spPr>
          <a:xfrm>
            <a:off x="6123723" y="2060848"/>
            <a:ext cx="499825" cy="504056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>
            <a:hlinkClick r:id="rId3" action="ppaction://hlinksldjump"/>
          </p:cNvPr>
          <p:cNvSpPr/>
          <p:nvPr/>
        </p:nvSpPr>
        <p:spPr>
          <a:xfrm>
            <a:off x="6123723" y="2852936"/>
            <a:ext cx="499825" cy="504056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>
            <a:hlinkClick r:id="rId4" action="ppaction://hlinksldjump"/>
          </p:cNvPr>
          <p:cNvSpPr/>
          <p:nvPr/>
        </p:nvSpPr>
        <p:spPr>
          <a:xfrm>
            <a:off x="6123723" y="3848065"/>
            <a:ext cx="499825" cy="504056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>
            <a:hlinkClick r:id="rId3" action="ppaction://hlinksldjump"/>
          </p:cNvPr>
          <p:cNvSpPr/>
          <p:nvPr/>
        </p:nvSpPr>
        <p:spPr>
          <a:xfrm>
            <a:off x="6112436" y="4941168"/>
            <a:ext cx="499825" cy="504056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Управляющая кнопка: домой 1">
            <a:hlinkClick r:id="rId5" action="ppaction://hlinksldjump" highlightClick="1"/>
          </p:cNvPr>
          <p:cNvSpPr/>
          <p:nvPr/>
        </p:nvSpPr>
        <p:spPr>
          <a:xfrm>
            <a:off x="8388424" y="6192732"/>
            <a:ext cx="615619" cy="521208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6079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228737" y="1196752"/>
            <a:ext cx="4608512" cy="79208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Ошибка!</a:t>
            </a:r>
            <a:endParaRPr lang="ru-RU" sz="3200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123728" y="2839520"/>
            <a:ext cx="4608512" cy="2317671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Вернись назад!</a:t>
            </a:r>
            <a:endParaRPr lang="ru-RU" sz="3600" b="1" dirty="0"/>
          </a:p>
        </p:txBody>
      </p:sp>
      <p:sp>
        <p:nvSpPr>
          <p:cNvPr id="3" name="Управляющая кнопка: возврат 2">
            <a:hlinkClick r:id="" action="ppaction://hlinkshowjump?jump=lastslideviewed" highlightClick="1"/>
          </p:cNvPr>
          <p:cNvSpPr/>
          <p:nvPr/>
        </p:nvSpPr>
        <p:spPr>
          <a:xfrm>
            <a:off x="3851920" y="4293096"/>
            <a:ext cx="864096" cy="792088"/>
          </a:xfrm>
          <a:prstGeom prst="actionButtonReturn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7980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2123728" y="2492896"/>
            <a:ext cx="4608512" cy="79208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Молодец!</a:t>
            </a:r>
            <a:endParaRPr lang="ru-RU" sz="3200" b="1" dirty="0"/>
          </a:p>
        </p:txBody>
      </p:sp>
      <p:sp>
        <p:nvSpPr>
          <p:cNvPr id="5" name="Управляющая кнопка: возврат 4">
            <a:hlinkClick r:id="" action="ppaction://hlinkshowjump?jump=lastslideviewed" highlightClick="1"/>
          </p:cNvPr>
          <p:cNvSpPr/>
          <p:nvPr/>
        </p:nvSpPr>
        <p:spPr>
          <a:xfrm>
            <a:off x="4050792" y="4174073"/>
            <a:ext cx="1042416" cy="1042416"/>
          </a:xfrm>
          <a:prstGeom prst="actionButtonRetur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6127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Управляющая кнопка: далее 13">
            <a:hlinkClick r:id="rId3" action="ppaction://hlinksldjump" highlightClick="1"/>
          </p:cNvPr>
          <p:cNvSpPr/>
          <p:nvPr/>
        </p:nvSpPr>
        <p:spPr>
          <a:xfrm>
            <a:off x="7236296" y="6273316"/>
            <a:ext cx="576064" cy="360040"/>
          </a:xfrm>
          <a:prstGeom prst="actionButtonForwardNex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2915816" y="2915854"/>
            <a:ext cx="380726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ru-RU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</a:rPr>
              <a:t>ПРАВИЛА РАБОТЫ С КРОССВОРДОМ</a:t>
            </a:r>
            <a:endParaRPr lang="ru-RU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547664" y="3645024"/>
            <a:ext cx="597759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ru-RU" b="1" dirty="0" smtClean="0">
                <a:solidFill>
                  <a:schemeClr val="bg2">
                    <a:lumMod val="25000"/>
                  </a:schemeClr>
                </a:solidFill>
              </a:rPr>
              <a:t>ЧТОБЫ ПРОЧИТАТЬ ЗАГАДКУ НАЖМИТЕ НА ДЕРЕВО.</a:t>
            </a:r>
          </a:p>
          <a:p>
            <a:pPr marL="342900" indent="-342900">
              <a:buAutoNum type="arabicPeriod"/>
            </a:pPr>
            <a:endParaRPr lang="ru-RU" b="1" dirty="0" smtClean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ru-RU" b="1" dirty="0" smtClean="0">
                <a:solidFill>
                  <a:schemeClr val="bg2">
                    <a:lumMod val="25000"/>
                  </a:schemeClr>
                </a:solidFill>
              </a:rPr>
              <a:t>2.   ДЛЯ ПРОВЕРКИ ОТВЕТА НАЖМИТЕ НА ТЕКСТ ЗАГАДКИ.</a:t>
            </a:r>
            <a:endParaRPr lang="ru-RU" b="1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1028" name="Picture 4" descr="http://www.lenagold.ru/fon/clipart/t/tani/tani6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827180"/>
            <a:ext cx="1872208" cy="1982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2555776" y="999787"/>
            <a:ext cx="5184576" cy="1637123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2800" b="1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</a:rPr>
              <a:t>Ребята!</a:t>
            </a:r>
          </a:p>
          <a:p>
            <a:pPr algn="ctr"/>
            <a:r>
              <a:rPr lang="ru-RU" sz="2800" b="1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</a:rPr>
              <a:t>Помогите девочке отгадать загадки о деревьях.</a:t>
            </a:r>
            <a:endParaRPr lang="ru-RU" sz="2800" b="1" dirty="0">
              <a:ln>
                <a:solidFill>
                  <a:schemeClr val="bg2">
                    <a:lumMod val="10000"/>
                  </a:schemeClr>
                </a:solidFill>
              </a:ln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4470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Скругленный прямоугольник 1027"/>
          <p:cNvSpPr/>
          <p:nvPr/>
        </p:nvSpPr>
        <p:spPr>
          <a:xfrm>
            <a:off x="3232997" y="584249"/>
            <a:ext cx="2875261" cy="1279191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ЧТО ЗА ДЕРЕВО</a:t>
            </a:r>
          </a:p>
          <a:p>
            <a:pPr algn="ctr"/>
            <a:r>
              <a:rPr lang="ru-RU" sz="2800" b="1" dirty="0" smtClean="0"/>
              <a:t>ТАКОЕ?</a:t>
            </a:r>
            <a:endParaRPr lang="ru-RU" sz="28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1557" y="2347315"/>
            <a:ext cx="771553" cy="1499184"/>
          </a:xfrm>
          <a:prstGeom prst="rect">
            <a:avLst/>
          </a:prstGeom>
        </p:spPr>
      </p:pic>
      <p:sp>
        <p:nvSpPr>
          <p:cNvPr id="4" name="Скругленный прямоугольник 3"/>
          <p:cNvSpPr/>
          <p:nvPr/>
        </p:nvSpPr>
        <p:spPr>
          <a:xfrm>
            <a:off x="5119350" y="2784670"/>
            <a:ext cx="576064" cy="624475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С</a:t>
            </a:r>
            <a:endParaRPr lang="ru-RU" sz="2400" b="1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695414" y="2806959"/>
            <a:ext cx="576064" cy="624475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О</a:t>
            </a:r>
            <a:endParaRPr lang="ru-RU" sz="2400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154865" y="287741"/>
            <a:ext cx="5112568" cy="187220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400" dirty="0"/>
              <a:t>У меня длинней иголки, чем у елки.</a:t>
            </a:r>
            <a:br>
              <a:rPr lang="ru-RU" sz="2400" dirty="0"/>
            </a:br>
            <a:r>
              <a:rPr lang="ru-RU" sz="2400" dirty="0"/>
              <a:t>Очень прямо я расту в высоту.</a:t>
            </a:r>
            <a:br>
              <a:rPr lang="ru-RU" sz="2400" dirty="0"/>
            </a:br>
            <a:r>
              <a:rPr lang="ru-RU" sz="2400" dirty="0"/>
              <a:t>Если я не на опушке,</a:t>
            </a:r>
            <a:br>
              <a:rPr lang="ru-RU" sz="2400" dirty="0"/>
            </a:br>
            <a:r>
              <a:rPr lang="ru-RU" sz="2400" dirty="0"/>
              <a:t>Ветви-только на макушке. 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276780" y="2801185"/>
            <a:ext cx="576064" cy="624475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С</a:t>
            </a:r>
            <a:endParaRPr lang="ru-RU" sz="2400" b="1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852844" y="2801184"/>
            <a:ext cx="576064" cy="624475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Н</a:t>
            </a:r>
            <a:endParaRPr lang="ru-RU" sz="2400" b="1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7428908" y="2801183"/>
            <a:ext cx="576064" cy="624475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А</a:t>
            </a:r>
            <a:endParaRPr lang="ru-RU" sz="2400" b="1" dirty="0"/>
          </a:p>
        </p:txBody>
      </p:sp>
      <p:pic>
        <p:nvPicPr>
          <p:cNvPr id="1027" name="Picture 3" descr="C:\Users\USER\Documents\3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7055" y="3680080"/>
            <a:ext cx="1304009" cy="1856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Скругленный прямоугольник 10"/>
          <p:cNvSpPr/>
          <p:nvPr/>
        </p:nvSpPr>
        <p:spPr>
          <a:xfrm>
            <a:off x="2341525" y="268941"/>
            <a:ext cx="3985625" cy="1800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400" dirty="0">
                <a:solidFill>
                  <a:schemeClr val="tx1"/>
                </a:solidFill>
              </a:rPr>
              <a:t>Не загадка это даже,</a:t>
            </a:r>
            <a:br>
              <a:rPr lang="ru-RU" sz="2400" dirty="0">
                <a:solidFill>
                  <a:schemeClr val="tx1"/>
                </a:solidFill>
              </a:rPr>
            </a:br>
            <a:r>
              <a:rPr lang="ru-RU" sz="2400" dirty="0">
                <a:solidFill>
                  <a:schemeClr val="tx1"/>
                </a:solidFill>
              </a:rPr>
              <a:t>Сразу назовем,</a:t>
            </a:r>
            <a:br>
              <a:rPr lang="ru-RU" sz="2400" dirty="0">
                <a:solidFill>
                  <a:schemeClr val="tx1"/>
                </a:solidFill>
              </a:rPr>
            </a:br>
            <a:r>
              <a:rPr lang="ru-RU" sz="2400" dirty="0">
                <a:solidFill>
                  <a:schemeClr val="tx1"/>
                </a:solidFill>
              </a:rPr>
              <a:t>Если только кто-то скажет -</a:t>
            </a:r>
            <a:br>
              <a:rPr lang="ru-RU" sz="2400" dirty="0">
                <a:solidFill>
                  <a:schemeClr val="tx1"/>
                </a:solidFill>
              </a:rPr>
            </a:br>
            <a:r>
              <a:rPr lang="ru-RU" sz="2400" dirty="0">
                <a:solidFill>
                  <a:schemeClr val="tx1"/>
                </a:solidFill>
              </a:rPr>
              <a:t>Желуди на нем!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282131" y="4235391"/>
            <a:ext cx="576064" cy="650575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Д</a:t>
            </a:r>
            <a:endParaRPr lang="ru-RU" sz="2400" b="1" dirty="0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881454" y="4203891"/>
            <a:ext cx="576064" cy="650575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У</a:t>
            </a:r>
            <a:endParaRPr lang="ru-RU" sz="2400" b="1" dirty="0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486079" y="4207657"/>
            <a:ext cx="576064" cy="650575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Б</a:t>
            </a:r>
            <a:endParaRPr lang="ru-RU" sz="2400" b="1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661" y="2077806"/>
            <a:ext cx="943366" cy="1570743"/>
          </a:xfrm>
          <a:prstGeom prst="rect">
            <a:avLst/>
          </a:prstGeom>
        </p:spPr>
      </p:pic>
      <p:sp>
        <p:nvSpPr>
          <p:cNvPr id="14" name="Скругленный прямоугольник 13"/>
          <p:cNvSpPr/>
          <p:nvPr/>
        </p:nvSpPr>
        <p:spPr>
          <a:xfrm>
            <a:off x="2391064" y="407270"/>
            <a:ext cx="4511319" cy="1714501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indent="214313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>
                <a:solidFill>
                  <a:srgbClr val="000000"/>
                </a:solidFill>
                <a:cs typeface="Arial" pitchFamily="34" charset="0"/>
              </a:rPr>
              <a:t>Желто-красная одежка,</a:t>
            </a:r>
            <a:endParaRPr lang="ru-RU" sz="2400" dirty="0">
              <a:solidFill>
                <a:schemeClr val="tx1"/>
              </a:solidFill>
              <a:cs typeface="Arial" pitchFamily="34" charset="0"/>
            </a:endParaRPr>
          </a:p>
          <a:p>
            <a:pPr lvl="0" indent="214313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>
                <a:solidFill>
                  <a:srgbClr val="000000"/>
                </a:solidFill>
                <a:cs typeface="Arial" pitchFamily="34" charset="0"/>
              </a:rPr>
              <a:t>Каждый листик, как ладошка.</a:t>
            </a:r>
            <a:endParaRPr lang="ru-RU" sz="2400" dirty="0">
              <a:solidFill>
                <a:schemeClr val="tx1"/>
              </a:solidFill>
              <a:cs typeface="Arial" pitchFamily="34" charset="0"/>
            </a:endParaRPr>
          </a:p>
          <a:p>
            <a:pPr lvl="0" indent="214313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>
                <a:solidFill>
                  <a:srgbClr val="000000"/>
                </a:solidFill>
                <a:cs typeface="Arial" pitchFamily="34" charset="0"/>
              </a:rPr>
              <a:t>Осенью всех ярче он.</a:t>
            </a:r>
            <a:endParaRPr lang="ru-RU" sz="2400" dirty="0">
              <a:solidFill>
                <a:schemeClr val="tx1"/>
              </a:solidFill>
              <a:cs typeface="Arial" pitchFamily="34" charset="0"/>
            </a:endParaRPr>
          </a:p>
          <a:p>
            <a:pPr lvl="0" indent="214313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>
                <a:solidFill>
                  <a:srgbClr val="000000"/>
                </a:solidFill>
                <a:cs typeface="Arial" pitchFamily="34" charset="0"/>
              </a:rPr>
              <a:t>Догадались? Это...</a:t>
            </a:r>
            <a:endParaRPr lang="ru-RU" sz="2400" dirty="0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1561027" y="2837858"/>
            <a:ext cx="633185" cy="60196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К</a:t>
            </a:r>
            <a:endParaRPr lang="ru-RU" sz="2400" b="1" dirty="0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2194212" y="2818216"/>
            <a:ext cx="633185" cy="60196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Л</a:t>
            </a:r>
            <a:endParaRPr lang="ru-RU" sz="2400" b="1" dirty="0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2863847" y="2823698"/>
            <a:ext cx="633185" cy="60196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Ё</a:t>
            </a:r>
            <a:endParaRPr lang="ru-RU" sz="2400" b="1" dirty="0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497032" y="2823700"/>
            <a:ext cx="633185" cy="60196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Н</a:t>
            </a:r>
            <a:endParaRPr lang="ru-RU" sz="2400" b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6307" y="3910366"/>
            <a:ext cx="1176035" cy="1395887"/>
          </a:xfrm>
          <a:prstGeom prst="rect">
            <a:avLst/>
          </a:prstGeom>
        </p:spPr>
      </p:pic>
      <p:sp>
        <p:nvSpPr>
          <p:cNvPr id="5" name="Скругленный прямоугольник 4"/>
          <p:cNvSpPr/>
          <p:nvPr/>
        </p:nvSpPr>
        <p:spPr>
          <a:xfrm>
            <a:off x="3078942" y="259074"/>
            <a:ext cx="3413090" cy="1856461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400" dirty="0">
                <a:solidFill>
                  <a:schemeClr val="tx1"/>
                </a:solidFill>
              </a:rPr>
              <a:t>Колкую, зеленую</a:t>
            </a:r>
            <a:br>
              <a:rPr lang="ru-RU" sz="2400" dirty="0">
                <a:solidFill>
                  <a:schemeClr val="tx1"/>
                </a:solidFill>
              </a:rPr>
            </a:br>
            <a:r>
              <a:rPr lang="ru-RU" sz="2400" dirty="0">
                <a:solidFill>
                  <a:schemeClr val="tx1"/>
                </a:solidFill>
              </a:rPr>
              <a:t>Срубили топором.</a:t>
            </a:r>
            <a:br>
              <a:rPr lang="ru-RU" sz="2400" dirty="0">
                <a:solidFill>
                  <a:schemeClr val="tx1"/>
                </a:solidFill>
              </a:rPr>
            </a:br>
            <a:r>
              <a:rPr lang="ru-RU" sz="2400" dirty="0">
                <a:solidFill>
                  <a:schemeClr val="tx1"/>
                </a:solidFill>
              </a:rPr>
              <a:t>Колкая, зеленая</a:t>
            </a:r>
            <a:br>
              <a:rPr lang="ru-RU" sz="2400" dirty="0">
                <a:solidFill>
                  <a:schemeClr val="tx1"/>
                </a:solidFill>
              </a:rPr>
            </a:br>
            <a:r>
              <a:rPr lang="ru-RU" sz="2400" dirty="0">
                <a:solidFill>
                  <a:schemeClr val="tx1"/>
                </a:solidFill>
              </a:rPr>
              <a:t>К нам приходит в дом</a:t>
            </a:r>
            <a:r>
              <a:rPr lang="ru-RU" sz="2400" dirty="0" smtClean="0">
                <a:solidFill>
                  <a:schemeClr val="tx1"/>
                </a:solidFill>
              </a:rPr>
              <a:t>.</a:t>
            </a:r>
            <a:endParaRPr lang="ru-RU" sz="2400" dirty="0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762342" y="4266827"/>
            <a:ext cx="564808" cy="59510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Е</a:t>
            </a:r>
            <a:endParaRPr lang="ru-RU" sz="2400" b="1" dirty="0"/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6343982" y="4259358"/>
            <a:ext cx="564808" cy="59510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Л</a:t>
            </a:r>
            <a:endParaRPr lang="ru-RU" sz="2400" b="1" dirty="0"/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6949041" y="4235391"/>
            <a:ext cx="564808" cy="59510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Ь</a:t>
            </a:r>
            <a:endParaRPr lang="ru-RU" sz="2400" b="1" dirty="0"/>
          </a:p>
        </p:txBody>
      </p:sp>
      <p:pic>
        <p:nvPicPr>
          <p:cNvPr id="31" name="Picture 2" descr="http://dutsadok.com.ua/clipart/priroda/Berezki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9072" y="4854466"/>
            <a:ext cx="1527851" cy="1567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Скругленный прямоугольник 18"/>
          <p:cNvSpPr/>
          <p:nvPr/>
        </p:nvSpPr>
        <p:spPr>
          <a:xfrm>
            <a:off x="3024714" y="467761"/>
            <a:ext cx="3094571" cy="151216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400" dirty="0">
                <a:solidFill>
                  <a:schemeClr val="tx1"/>
                </a:solidFill>
              </a:rPr>
              <a:t>Стоит Алена,</a:t>
            </a:r>
            <a:br>
              <a:rPr lang="ru-RU" sz="2400" dirty="0">
                <a:solidFill>
                  <a:schemeClr val="tx1"/>
                </a:solidFill>
              </a:rPr>
            </a:br>
            <a:r>
              <a:rPr lang="ru-RU" sz="2400" dirty="0">
                <a:solidFill>
                  <a:schemeClr val="tx1"/>
                </a:solidFill>
              </a:rPr>
              <a:t>Платок зеленый,</a:t>
            </a:r>
            <a:br>
              <a:rPr lang="ru-RU" sz="2400" dirty="0">
                <a:solidFill>
                  <a:schemeClr val="tx1"/>
                </a:solidFill>
              </a:rPr>
            </a:br>
            <a:r>
              <a:rPr lang="ru-RU" sz="2400" dirty="0">
                <a:solidFill>
                  <a:schemeClr val="tx1"/>
                </a:solidFill>
              </a:rPr>
              <a:t>Тонкий стан,</a:t>
            </a:r>
            <a:br>
              <a:rPr lang="ru-RU" sz="2400" dirty="0">
                <a:solidFill>
                  <a:schemeClr val="tx1"/>
                </a:solidFill>
              </a:rPr>
            </a:br>
            <a:r>
              <a:rPr lang="ru-RU" sz="2400" dirty="0">
                <a:solidFill>
                  <a:schemeClr val="tx1"/>
                </a:solidFill>
              </a:rPr>
              <a:t>Белый </a:t>
            </a:r>
            <a:r>
              <a:rPr lang="ru-RU" sz="2400" dirty="0" smtClean="0">
                <a:solidFill>
                  <a:schemeClr val="tx1"/>
                </a:solidFill>
              </a:rPr>
              <a:t>сарафан.</a:t>
            </a:r>
            <a:endParaRPr lang="ru-RU" sz="2400" dirty="0"/>
          </a:p>
        </p:txBody>
      </p:sp>
      <p:sp>
        <p:nvSpPr>
          <p:cNvPr id="1024" name="Скругленный прямоугольник 1023"/>
          <p:cNvSpPr/>
          <p:nvPr/>
        </p:nvSpPr>
        <p:spPr>
          <a:xfrm>
            <a:off x="3847813" y="5527211"/>
            <a:ext cx="564808" cy="552903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Б</a:t>
            </a:r>
            <a:endParaRPr lang="ru-RU" sz="2400" b="1" dirty="0"/>
          </a:p>
        </p:txBody>
      </p:sp>
      <p:sp>
        <p:nvSpPr>
          <p:cNvPr id="1025" name="Скругленный прямоугольник 1024"/>
          <p:cNvSpPr/>
          <p:nvPr/>
        </p:nvSpPr>
        <p:spPr>
          <a:xfrm>
            <a:off x="4435204" y="5552897"/>
            <a:ext cx="547351" cy="527217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Е</a:t>
            </a:r>
            <a:endParaRPr lang="ru-RU" sz="2400" b="1" dirty="0"/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5023110" y="5552896"/>
            <a:ext cx="547351" cy="527217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Р</a:t>
            </a:r>
            <a:endParaRPr lang="ru-RU" sz="2400" b="1" dirty="0"/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5571934" y="5552897"/>
            <a:ext cx="547351" cy="527217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Ё</a:t>
            </a:r>
            <a:endParaRPr lang="ru-RU" sz="2400" b="1" dirty="0"/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6119285" y="5552897"/>
            <a:ext cx="547351" cy="527217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З</a:t>
            </a:r>
            <a:endParaRPr lang="ru-RU" sz="2400" b="1" dirty="0"/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6684094" y="5552895"/>
            <a:ext cx="547351" cy="527217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А</a:t>
            </a:r>
            <a:endParaRPr lang="ru-RU" sz="2400" b="1" dirty="0"/>
          </a:p>
        </p:txBody>
      </p:sp>
      <p:sp>
        <p:nvSpPr>
          <p:cNvPr id="1026" name="Управляющая кнопка: домой 1025">
            <a:hlinkClick r:id="rId8" action="ppaction://hlinksldjump" highlightClick="1"/>
          </p:cNvPr>
          <p:cNvSpPr/>
          <p:nvPr/>
        </p:nvSpPr>
        <p:spPr>
          <a:xfrm>
            <a:off x="8388424" y="6301545"/>
            <a:ext cx="658551" cy="521208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0951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11" grpId="0" animBg="1"/>
      <p:bldP spid="11" grpId="1" animBg="1"/>
      <p:bldP spid="14" grpId="0" animBg="1"/>
      <p:bldP spid="14" grpId="1" animBg="1"/>
      <p:bldP spid="5" grpId="0" animBg="1"/>
      <p:bldP spid="5" grpId="1" animBg="1"/>
      <p:bldP spid="19" grpId="0" animBg="1"/>
      <p:bldP spid="19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USER\Desktop\derev19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5006" y="260648"/>
            <a:ext cx="4974351" cy="6385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8205" y="4005064"/>
            <a:ext cx="2272929" cy="2641117"/>
          </a:xfrm>
          <a:prstGeom prst="rect">
            <a:avLst/>
          </a:prstGeom>
        </p:spPr>
      </p:pic>
      <p:pic>
        <p:nvPicPr>
          <p:cNvPr id="4" name="Рисунок 3" descr="яблоко с веткой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733" y="841276"/>
            <a:ext cx="104457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 descr="яблоко с веткой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238190"/>
            <a:ext cx="104457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 descr="яблоко с веткой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7801" y="566136"/>
            <a:ext cx="104457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 descr="яблоко с веткой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6246" y="3573016"/>
            <a:ext cx="104457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7" descr="яблоко с веткой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2534997"/>
            <a:ext cx="104457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8" descr="яблоко с веткой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8251" y="2374984"/>
            <a:ext cx="104457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Рисунок 9" descr="яблоко с веткой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6246" y="2132856"/>
            <a:ext cx="104457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4688251" y="1809690"/>
            <a:ext cx="8848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ln w="19050"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6</a:t>
            </a:r>
            <a:r>
              <a:rPr lang="ru-RU" sz="3600" b="1" dirty="0" smtClean="0">
                <a:ln w="19050"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+4</a:t>
            </a:r>
            <a:endParaRPr lang="ru-RU" sz="3600" b="1" dirty="0">
              <a:ln w="19050"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90820" y="1563332"/>
            <a:ext cx="9361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ln w="19050"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3</a:t>
            </a:r>
            <a:r>
              <a:rPr lang="ru-RU" sz="3600" b="1" dirty="0" smtClean="0">
                <a:ln w="19050"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+7</a:t>
            </a:r>
            <a:endParaRPr lang="ru-RU" sz="3600" b="1" dirty="0">
              <a:ln w="19050"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969628" y="3140823"/>
            <a:ext cx="9361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ln w="19050"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5+5</a:t>
            </a:r>
            <a:endParaRPr lang="ru-RU" sz="3600" b="1" dirty="0">
              <a:ln w="19050"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524787" y="3570893"/>
            <a:ext cx="9361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ln w="19050"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9+1</a:t>
            </a:r>
            <a:endParaRPr lang="ru-RU" sz="3600" b="1" dirty="0">
              <a:ln w="19050"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004904" y="4581128"/>
            <a:ext cx="9361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ln w="19050"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5+4</a:t>
            </a:r>
            <a:endParaRPr lang="ru-RU" sz="3600" b="1" dirty="0">
              <a:ln w="19050"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64288" y="2193825"/>
            <a:ext cx="9361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ln w="19050"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7</a:t>
            </a:r>
            <a:r>
              <a:rPr lang="ru-RU" sz="3600" b="1" dirty="0" smtClean="0">
                <a:ln w="19050"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+2</a:t>
            </a:r>
            <a:endParaRPr lang="ru-RU" sz="3600" b="1" dirty="0">
              <a:ln w="19050"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555616" y="3439497"/>
            <a:ext cx="10033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ln w="19050"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8+2</a:t>
            </a:r>
            <a:endParaRPr lang="ru-RU" sz="3600" b="1" dirty="0">
              <a:ln w="19050"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38599">
            <a:off x="598371" y="4192440"/>
            <a:ext cx="2531667" cy="2531667"/>
          </a:xfrm>
          <a:prstGeom prst="rect">
            <a:avLst/>
          </a:prstGeom>
        </p:spPr>
      </p:pic>
      <p:pic>
        <p:nvPicPr>
          <p:cNvPr id="19" name="Picture 6" descr="http://allforchildren.ru/pictures/sun2/sun08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-102758" y="712788"/>
            <a:ext cx="1816665" cy="1853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Скругленный прямоугольник 19"/>
          <p:cNvSpPr/>
          <p:nvPr/>
        </p:nvSpPr>
        <p:spPr>
          <a:xfrm>
            <a:off x="108881" y="203814"/>
            <a:ext cx="5450048" cy="724644"/>
          </a:xfrm>
          <a:prstGeom prst="roundRect">
            <a:avLst/>
          </a:prstGeom>
          <a:ln w="28575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Помоги ежику собрать спелые яблоки так, чтобы сумма чисел равна 10 .</a:t>
            </a:r>
          </a:p>
        </p:txBody>
      </p:sp>
      <p:pic>
        <p:nvPicPr>
          <p:cNvPr id="21" name="Picture 12" descr="http://allforchildren.ru/pictures/mushrooms_s/mushroom017.gi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006" y="5825899"/>
            <a:ext cx="683568" cy="820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Выноска-облако 23"/>
          <p:cNvSpPr/>
          <p:nvPr/>
        </p:nvSpPr>
        <p:spPr>
          <a:xfrm>
            <a:off x="1002630" y="2099917"/>
            <a:ext cx="2650302" cy="1466687"/>
          </a:xfrm>
          <a:prstGeom prst="cloudCallout">
            <a:avLst>
              <a:gd name="adj1" fmla="val -17719"/>
              <a:gd name="adj2" fmla="val 94593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Спасибо!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22" name="Управляющая кнопка: далее 21">
            <a:hlinkClick r:id="rId8" action="ppaction://hlinksldjump" highlightClick="1"/>
          </p:cNvPr>
          <p:cNvSpPr/>
          <p:nvPr/>
        </p:nvSpPr>
        <p:spPr>
          <a:xfrm>
            <a:off x="8208863" y="6268242"/>
            <a:ext cx="671964" cy="405892"/>
          </a:xfrm>
          <a:prstGeom prst="actionButtonForwardNex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1544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3.33333E-6 L -0.2026 0.4858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139" y="242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44444E-6 L -0.246 0.56389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309" y="28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7.40741E-7 L -0.41945 0.35139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972" y="17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48148E-6 L -0.17517 0.35903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67" y="17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4.44444E-6 L -0.33785 0.42061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92" y="2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3285"/>
            <a:ext cx="4176464" cy="6029936"/>
          </a:xfrm>
          <a:prstGeom prst="rect">
            <a:avLst/>
          </a:prstGeom>
        </p:spPr>
      </p:pic>
      <p:pic>
        <p:nvPicPr>
          <p:cNvPr id="7" name="Picture 10" descr="C:\Users\USER\Desktop\derev19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2987" y="1758197"/>
            <a:ext cx="3569653" cy="5099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7" descr="дерево 4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326" y="404664"/>
            <a:ext cx="4680520" cy="5809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3" y="4365104"/>
            <a:ext cx="2164641" cy="223198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3834" y="4797152"/>
            <a:ext cx="1744429" cy="1914392"/>
          </a:xfrm>
          <a:prstGeom prst="rect">
            <a:avLst/>
          </a:prstGeom>
        </p:spPr>
      </p:pic>
      <p:pic>
        <p:nvPicPr>
          <p:cNvPr id="2050" name="Picture 2" descr="http://www.lenagold.ru/fon/clipart/g/grib/grib87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81" y="5590891"/>
            <a:ext cx="1134225" cy="1020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Группа 11"/>
          <p:cNvGrpSpPr/>
          <p:nvPr/>
        </p:nvGrpSpPr>
        <p:grpSpPr>
          <a:xfrm>
            <a:off x="5630002" y="1571163"/>
            <a:ext cx="950383" cy="864096"/>
            <a:chOff x="4203527" y="499261"/>
            <a:chExt cx="1004042" cy="898639"/>
          </a:xfrm>
        </p:grpSpPr>
        <p:pic>
          <p:nvPicPr>
            <p:cNvPr id="11" name="Picture 3" descr="C:\Users\USER\Desktop\0_69be1_a53f60ff_XL.gif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626521">
              <a:off x="4222394" y="499261"/>
              <a:ext cx="985175" cy="8986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TextBox 9"/>
            <p:cNvSpPr txBox="1"/>
            <p:nvPr/>
          </p:nvSpPr>
          <p:spPr>
            <a:xfrm>
              <a:off x="4203527" y="583634"/>
              <a:ext cx="881973" cy="64633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glow" dir="tl">
                  <a:rot lat="0" lon="0" rev="5400000"/>
                </a:lightRig>
              </a:scene3d>
              <a:sp3d contourW="12700">
                <a:bevelT w="25400" h="25400"/>
                <a:contourClr>
                  <a:schemeClr val="accent6">
                    <a:shade val="73000"/>
                  </a:schemeClr>
                </a:contourClr>
              </a:sp3d>
            </a:bodyPr>
            <a:lstStyle/>
            <a:p>
              <a:r>
                <a:rPr lang="ru-RU" sz="3600" b="1" dirty="0" smtClean="0">
                  <a:ln w="11430"/>
                  <a:gradFill>
                    <a:gsLst>
                      <a:gs pos="0">
                        <a:schemeClr val="accent6">
                          <a:tint val="90000"/>
                          <a:satMod val="120000"/>
                        </a:schemeClr>
                      </a:gs>
                      <a:gs pos="25000">
                        <a:schemeClr val="accent6">
                          <a:tint val="93000"/>
                          <a:satMod val="120000"/>
                        </a:schemeClr>
                      </a:gs>
                      <a:gs pos="50000">
                        <a:schemeClr val="accent6">
                          <a:shade val="89000"/>
                          <a:satMod val="110000"/>
                        </a:schemeClr>
                      </a:gs>
                      <a:gs pos="75000">
                        <a:schemeClr val="accent6">
                          <a:tint val="93000"/>
                          <a:satMod val="120000"/>
                        </a:schemeClr>
                      </a:gs>
                      <a:gs pos="100000">
                        <a:schemeClr val="accent6">
                          <a:tint val="90000"/>
                          <a:satMod val="120000"/>
                        </a:schemeClr>
                      </a:gs>
                    </a:gsLst>
                    <a:lin ang="5400000"/>
                  </a:gradFill>
                  <a:effectLst>
                    <a:outerShdw blurRad="80000" dist="40000" dir="5040000" algn="tl">
                      <a:srgbClr val="000000">
                        <a:alpha val="30000"/>
                      </a:srgbClr>
                    </a:outerShdw>
                  </a:effectLst>
                </a:rPr>
                <a:t>3+9</a:t>
              </a:r>
              <a:endParaRPr lang="ru-RU" sz="3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endParaRPr>
            </a:p>
          </p:txBody>
        </p:sp>
      </p:grpSp>
      <p:grpSp>
        <p:nvGrpSpPr>
          <p:cNvPr id="16" name="Группа 15"/>
          <p:cNvGrpSpPr/>
          <p:nvPr/>
        </p:nvGrpSpPr>
        <p:grpSpPr>
          <a:xfrm>
            <a:off x="7148610" y="837817"/>
            <a:ext cx="881973" cy="905644"/>
            <a:chOff x="2646085" y="649695"/>
            <a:chExt cx="881973" cy="905644"/>
          </a:xfrm>
        </p:grpSpPr>
        <p:pic>
          <p:nvPicPr>
            <p:cNvPr id="14" name="Picture 3" descr="C:\Users\USER\Desktop\0_69be1_a53f60ff_XL.gif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7168168">
              <a:off x="2634250" y="689470"/>
              <a:ext cx="905644" cy="8260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TextBox 12"/>
            <p:cNvSpPr txBox="1"/>
            <p:nvPr/>
          </p:nvSpPr>
          <p:spPr>
            <a:xfrm>
              <a:off x="2646085" y="837817"/>
              <a:ext cx="88197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3600" b="1" dirty="0" smtClean="0">
                  <a:ln w="1905"/>
                  <a:solidFill>
                    <a:srgbClr val="FFC000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8+4</a:t>
              </a:r>
              <a:endParaRPr lang="ru-RU" sz="3600" b="1" dirty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  <p:grpSp>
        <p:nvGrpSpPr>
          <p:cNvPr id="18" name="Группа 17"/>
          <p:cNvGrpSpPr/>
          <p:nvPr/>
        </p:nvGrpSpPr>
        <p:grpSpPr>
          <a:xfrm>
            <a:off x="6625986" y="1800912"/>
            <a:ext cx="881973" cy="905644"/>
            <a:chOff x="2312246" y="288039"/>
            <a:chExt cx="881973" cy="905644"/>
          </a:xfrm>
        </p:grpSpPr>
        <p:pic>
          <p:nvPicPr>
            <p:cNvPr id="15" name="Picture 3" descr="C:\Users\USER\Desktop\0_69be1_a53f60ff_XL.gif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7168168">
              <a:off x="2300412" y="327814"/>
              <a:ext cx="905644" cy="8260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" name="TextBox 16"/>
            <p:cNvSpPr txBox="1"/>
            <p:nvPr/>
          </p:nvSpPr>
          <p:spPr>
            <a:xfrm>
              <a:off x="2312246" y="417696"/>
              <a:ext cx="881973" cy="64633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glow" dir="tl">
                  <a:rot lat="0" lon="0" rev="5400000"/>
                </a:lightRig>
              </a:scene3d>
              <a:sp3d contourW="12700">
                <a:bevelT w="25400" h="25400"/>
                <a:contourClr>
                  <a:schemeClr val="accent6">
                    <a:shade val="73000"/>
                  </a:schemeClr>
                </a:contourClr>
              </a:sp3d>
            </a:bodyPr>
            <a:lstStyle/>
            <a:p>
              <a:r>
                <a:rPr lang="ru-RU" sz="3600" b="1" dirty="0" smtClean="0">
                  <a:ln w="11430"/>
                  <a:gradFill>
                    <a:gsLst>
                      <a:gs pos="0">
                        <a:schemeClr val="accent6">
                          <a:tint val="90000"/>
                          <a:satMod val="120000"/>
                        </a:schemeClr>
                      </a:gs>
                      <a:gs pos="25000">
                        <a:schemeClr val="accent6">
                          <a:tint val="93000"/>
                          <a:satMod val="120000"/>
                        </a:schemeClr>
                      </a:gs>
                      <a:gs pos="50000">
                        <a:schemeClr val="accent6">
                          <a:shade val="89000"/>
                          <a:satMod val="110000"/>
                        </a:schemeClr>
                      </a:gs>
                      <a:gs pos="75000">
                        <a:schemeClr val="accent6">
                          <a:tint val="93000"/>
                          <a:satMod val="120000"/>
                        </a:schemeClr>
                      </a:gs>
                      <a:gs pos="100000">
                        <a:schemeClr val="accent6">
                          <a:tint val="90000"/>
                          <a:satMod val="120000"/>
                        </a:schemeClr>
                      </a:gs>
                    </a:gsLst>
                    <a:lin ang="5400000"/>
                  </a:gradFill>
                  <a:effectLst>
                    <a:outerShdw blurRad="80000" dist="40000" dir="5040000" algn="tl">
                      <a:srgbClr val="000000">
                        <a:alpha val="30000"/>
                      </a:srgbClr>
                    </a:outerShdw>
                  </a:effectLst>
                </a:rPr>
                <a:t>7+5</a:t>
              </a:r>
              <a:endParaRPr lang="ru-RU" sz="3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endParaRPr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5229764" y="2555587"/>
            <a:ext cx="881973" cy="905644"/>
            <a:chOff x="2205364" y="837817"/>
            <a:chExt cx="881973" cy="905644"/>
          </a:xfrm>
        </p:grpSpPr>
        <p:pic>
          <p:nvPicPr>
            <p:cNvPr id="20" name="Picture 3" descr="C:\Users\USER\Desktop\0_69be1_a53f60ff_XL.gif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7168168">
              <a:off x="2193529" y="877592"/>
              <a:ext cx="905644" cy="8260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TextBox 18"/>
            <p:cNvSpPr txBox="1"/>
            <p:nvPr/>
          </p:nvSpPr>
          <p:spPr>
            <a:xfrm>
              <a:off x="2205364" y="1005962"/>
              <a:ext cx="88197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3600" b="1" dirty="0" smtClean="0">
                  <a:ln w="1905"/>
                  <a:solidFill>
                    <a:srgbClr val="FFC000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6+5</a:t>
              </a:r>
              <a:endParaRPr lang="ru-RU" sz="3600" b="1" dirty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  <p:grpSp>
        <p:nvGrpSpPr>
          <p:cNvPr id="24" name="Группа 23"/>
          <p:cNvGrpSpPr/>
          <p:nvPr/>
        </p:nvGrpSpPr>
        <p:grpSpPr>
          <a:xfrm>
            <a:off x="7507959" y="2906083"/>
            <a:ext cx="826094" cy="905644"/>
            <a:chOff x="2326866" y="667610"/>
            <a:chExt cx="826094" cy="905644"/>
          </a:xfrm>
        </p:grpSpPr>
        <p:pic>
          <p:nvPicPr>
            <p:cNvPr id="23" name="Picture 3" descr="C:\Users\USER\Desktop\0_69be1_a53f60ff_XL.gif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7168168">
              <a:off x="2287091" y="707385"/>
              <a:ext cx="905644" cy="8260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TextBox 21"/>
            <p:cNvSpPr txBox="1"/>
            <p:nvPr/>
          </p:nvSpPr>
          <p:spPr>
            <a:xfrm>
              <a:off x="2336597" y="828044"/>
              <a:ext cx="806631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glow" dir="tl">
                  <a:rot lat="0" lon="0" rev="5400000"/>
                </a:lightRig>
              </a:scene3d>
              <a:sp3d contourW="12700">
                <a:bevelT w="25400" h="25400"/>
                <a:contourClr>
                  <a:schemeClr val="accent6">
                    <a:shade val="73000"/>
                  </a:schemeClr>
                </a:contourClr>
              </a:sp3d>
            </a:bodyPr>
            <a:lstStyle/>
            <a:p>
              <a:r>
                <a:rPr lang="ru-RU" sz="3200" b="1" dirty="0" smtClean="0">
                  <a:ln w="11430"/>
                  <a:gradFill>
                    <a:gsLst>
                      <a:gs pos="0">
                        <a:schemeClr val="accent6">
                          <a:tint val="90000"/>
                          <a:satMod val="120000"/>
                        </a:schemeClr>
                      </a:gs>
                      <a:gs pos="25000">
                        <a:schemeClr val="accent6">
                          <a:tint val="93000"/>
                          <a:satMod val="120000"/>
                        </a:schemeClr>
                      </a:gs>
                      <a:gs pos="50000">
                        <a:schemeClr val="accent6">
                          <a:shade val="89000"/>
                          <a:satMod val="110000"/>
                        </a:schemeClr>
                      </a:gs>
                      <a:gs pos="75000">
                        <a:schemeClr val="accent6">
                          <a:tint val="93000"/>
                          <a:satMod val="120000"/>
                        </a:schemeClr>
                      </a:gs>
                      <a:gs pos="100000">
                        <a:schemeClr val="accent6">
                          <a:tint val="90000"/>
                          <a:satMod val="120000"/>
                        </a:schemeClr>
                      </a:gs>
                    </a:gsLst>
                    <a:lin ang="5400000"/>
                  </a:gradFill>
                  <a:effectLst>
                    <a:outerShdw blurRad="80000" dist="40000" dir="5040000" algn="tl">
                      <a:srgbClr val="000000">
                        <a:alpha val="30000"/>
                      </a:srgbClr>
                    </a:outerShdw>
                  </a:effectLst>
                </a:rPr>
                <a:t>6+6</a:t>
              </a:r>
              <a:endParaRPr lang="ru-RU" sz="32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endParaRPr>
            </a:p>
          </p:txBody>
        </p:sp>
      </p:grpSp>
      <p:grpSp>
        <p:nvGrpSpPr>
          <p:cNvPr id="27" name="Группа 26"/>
          <p:cNvGrpSpPr/>
          <p:nvPr/>
        </p:nvGrpSpPr>
        <p:grpSpPr>
          <a:xfrm>
            <a:off x="6302502" y="2923257"/>
            <a:ext cx="826094" cy="905644"/>
            <a:chOff x="2800050" y="849510"/>
            <a:chExt cx="826094" cy="905644"/>
          </a:xfrm>
        </p:grpSpPr>
        <p:pic>
          <p:nvPicPr>
            <p:cNvPr id="26" name="Picture 3" descr="C:\Users\USER\Desktop\0_69be1_a53f60ff_XL.gif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7168168">
              <a:off x="2760275" y="889285"/>
              <a:ext cx="905644" cy="8260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5" name="TextBox 24"/>
            <p:cNvSpPr txBox="1"/>
            <p:nvPr/>
          </p:nvSpPr>
          <p:spPr>
            <a:xfrm>
              <a:off x="2818232" y="1017735"/>
              <a:ext cx="806631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glow" dir="tl">
                  <a:rot lat="0" lon="0" rev="5400000"/>
                </a:lightRig>
              </a:scene3d>
              <a:sp3d contourW="12700">
                <a:bevelT w="25400" h="25400"/>
                <a:contourClr>
                  <a:schemeClr val="accent6">
                    <a:shade val="73000"/>
                  </a:schemeClr>
                </a:contourClr>
              </a:sp3d>
            </a:bodyPr>
            <a:lstStyle/>
            <a:p>
              <a:r>
                <a:rPr lang="ru-RU" sz="3200" b="1" dirty="0" smtClean="0">
                  <a:ln w="11430"/>
                  <a:gradFill>
                    <a:gsLst>
                      <a:gs pos="0">
                        <a:schemeClr val="accent6">
                          <a:tint val="90000"/>
                          <a:satMod val="120000"/>
                        </a:schemeClr>
                      </a:gs>
                      <a:gs pos="25000">
                        <a:schemeClr val="accent6">
                          <a:tint val="93000"/>
                          <a:satMod val="120000"/>
                        </a:schemeClr>
                      </a:gs>
                      <a:gs pos="50000">
                        <a:schemeClr val="accent6">
                          <a:shade val="89000"/>
                          <a:satMod val="110000"/>
                        </a:schemeClr>
                      </a:gs>
                      <a:gs pos="75000">
                        <a:schemeClr val="accent6">
                          <a:tint val="93000"/>
                          <a:satMod val="120000"/>
                        </a:schemeClr>
                      </a:gs>
                      <a:gs pos="100000">
                        <a:schemeClr val="accent6">
                          <a:tint val="90000"/>
                          <a:satMod val="120000"/>
                        </a:schemeClr>
                      </a:gs>
                    </a:gsLst>
                    <a:lin ang="5400000"/>
                  </a:gradFill>
                  <a:effectLst>
                    <a:outerShdw blurRad="80000" dist="40000" dir="5040000" algn="tl">
                      <a:srgbClr val="000000">
                        <a:alpha val="30000"/>
                      </a:srgbClr>
                    </a:outerShdw>
                  </a:effectLst>
                </a:rPr>
                <a:t>7+4</a:t>
              </a:r>
              <a:endParaRPr lang="ru-RU" sz="32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endParaRPr>
            </a:p>
          </p:txBody>
        </p:sp>
      </p:grpSp>
      <p:sp>
        <p:nvSpPr>
          <p:cNvPr id="30" name="Скругленный прямоугольник 29"/>
          <p:cNvSpPr/>
          <p:nvPr/>
        </p:nvSpPr>
        <p:spPr>
          <a:xfrm>
            <a:off x="108881" y="203814"/>
            <a:ext cx="5450048" cy="724644"/>
          </a:xfrm>
          <a:prstGeom prst="roundRect">
            <a:avLst/>
          </a:prstGeom>
          <a:ln w="28575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Состав числа 12.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Помоги белочке собрать орешки. 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" name="Управляющая кнопка: домой 1">
            <a:hlinkClick r:id="rId9" action="ppaction://hlinksldjump" highlightClick="1"/>
          </p:cNvPr>
          <p:cNvSpPr/>
          <p:nvPr/>
        </p:nvSpPr>
        <p:spPr>
          <a:xfrm>
            <a:off x="8604448" y="6309320"/>
            <a:ext cx="447819" cy="418515"/>
          </a:xfrm>
          <a:prstGeom prst="actionButtonHo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9294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7037E-7 L -0.02586 0.56481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2" y="282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22222E-6 L -0.13107 0.5180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62" y="25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44444E-6 L -0.15677 0.66875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47" y="33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81481E-6 L -0.20868 0.37778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34" y="18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2156</TotalTime>
  <Words>211</Words>
  <Application>Microsoft Office PowerPoint</Application>
  <PresentationFormat>Экран (4:3)</PresentationFormat>
  <Paragraphs>100</Paragraphs>
  <Slides>24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7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Пользователь</cp:lastModifiedBy>
  <cp:revision>169</cp:revision>
  <dcterms:created xsi:type="dcterms:W3CDTF">2013-04-08T17:36:49Z</dcterms:created>
  <dcterms:modified xsi:type="dcterms:W3CDTF">2020-04-07T13:37:33Z</dcterms:modified>
</cp:coreProperties>
</file>