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sldIdLst>
    <p:sldId id="256" r:id="rId2"/>
    <p:sldId id="258" r:id="rId3"/>
    <p:sldId id="257" r:id="rId4"/>
    <p:sldId id="259" r:id="rId5"/>
    <p:sldId id="263" r:id="rId6"/>
    <p:sldId id="264" r:id="rId7"/>
    <p:sldId id="265" r:id="rId8"/>
    <p:sldId id="266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69" r:id="rId21"/>
    <p:sldId id="270" r:id="rId22"/>
    <p:sldId id="275" r:id="rId23"/>
    <p:sldId id="291" r:id="rId24"/>
    <p:sldId id="290" r:id="rId25"/>
    <p:sldId id="289" r:id="rId26"/>
    <p:sldId id="288" r:id="rId27"/>
    <p:sldId id="292" r:id="rId28"/>
    <p:sldId id="287" r:id="rId29"/>
    <p:sldId id="273" r:id="rId30"/>
    <p:sldId id="272" r:id="rId31"/>
    <p:sldId id="267" r:id="rId32"/>
    <p:sldId id="293" r:id="rId33"/>
    <p:sldId id="271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6" r:id="rId5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E8BD9-8FF3-4755-BD9C-D7B936C513E5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102F8-2696-4B7E-A0EE-23901AD068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15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F0969-F447-45F6-91BA-C20D93D1F412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32511-A91D-48B3-8204-D0345198DFCE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1235-81D2-4B32-8744-98C706E7C071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EC85B-734C-48B2-8769-112613308ACB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DD219-422E-44EC-83B9-77F70FE6F18D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6BCF6-6ABB-411D-B038-E294E0A8C6BD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1468A-D24E-4BDC-8185-485228BDB96A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11376-48B4-481C-82D0-05A1CE36BFC8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37B5-A54A-4285-B95D-FE3A2D2880DA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4107F-B5FE-4A3A-BE58-74C603484E33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19B27-C44D-4201-9DD5-F1D4AFCF9CB5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1A2A89E-B954-44FE-9089-3B6F8F43F249}" type="datetime1">
              <a:rPr lang="ru-RU" smtClean="0"/>
              <a:pPr/>
              <a:t>01.12.2021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CB24210-F68C-4C54-8B1B-A9C2A980CE7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9" Type="http://schemas.openxmlformats.org/officeDocument/2006/relationships/slide" Target="slide40.xml"/><Relationship Id="rId3" Type="http://schemas.openxmlformats.org/officeDocument/2006/relationships/audio" Target="../media/audio1.wav"/><Relationship Id="rId21" Type="http://schemas.openxmlformats.org/officeDocument/2006/relationships/slide" Target="slide22.xml"/><Relationship Id="rId34" Type="http://schemas.openxmlformats.org/officeDocument/2006/relationships/slide" Target="slide35.xml"/><Relationship Id="rId42" Type="http://schemas.openxmlformats.org/officeDocument/2006/relationships/slide" Target="slide43.xml"/><Relationship Id="rId47" Type="http://schemas.openxmlformats.org/officeDocument/2006/relationships/slide" Target="slide48.xml"/><Relationship Id="rId50" Type="http://schemas.openxmlformats.org/officeDocument/2006/relationships/slide" Target="slide51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33" Type="http://schemas.openxmlformats.org/officeDocument/2006/relationships/slide" Target="slide34.xml"/><Relationship Id="rId38" Type="http://schemas.openxmlformats.org/officeDocument/2006/relationships/slide" Target="slide39.xml"/><Relationship Id="rId46" Type="http://schemas.openxmlformats.org/officeDocument/2006/relationships/slide" Target="slide47.xml"/><Relationship Id="rId2" Type="http://schemas.openxmlformats.org/officeDocument/2006/relationships/slide" Target="slide4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slide" Target="slide30.xml"/><Relationship Id="rId41" Type="http://schemas.openxmlformats.org/officeDocument/2006/relationships/slide" Target="slide42.xml"/><Relationship Id="rId54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32" Type="http://schemas.openxmlformats.org/officeDocument/2006/relationships/slide" Target="slide33.xml"/><Relationship Id="rId37" Type="http://schemas.openxmlformats.org/officeDocument/2006/relationships/slide" Target="slide38.xml"/><Relationship Id="rId40" Type="http://schemas.openxmlformats.org/officeDocument/2006/relationships/slide" Target="slide41.xml"/><Relationship Id="rId45" Type="http://schemas.openxmlformats.org/officeDocument/2006/relationships/slide" Target="slide46.xml"/><Relationship Id="rId53" Type="http://schemas.openxmlformats.org/officeDocument/2006/relationships/slide" Target="slide54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28" Type="http://schemas.openxmlformats.org/officeDocument/2006/relationships/slide" Target="slide29.xml"/><Relationship Id="rId36" Type="http://schemas.openxmlformats.org/officeDocument/2006/relationships/slide" Target="slide37.xml"/><Relationship Id="rId49" Type="http://schemas.openxmlformats.org/officeDocument/2006/relationships/slide" Target="slide50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31" Type="http://schemas.openxmlformats.org/officeDocument/2006/relationships/slide" Target="slide32.xml"/><Relationship Id="rId44" Type="http://schemas.openxmlformats.org/officeDocument/2006/relationships/slide" Target="slide45.xml"/><Relationship Id="rId52" Type="http://schemas.openxmlformats.org/officeDocument/2006/relationships/slide" Target="slide53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slide" Target="slide28.xml"/><Relationship Id="rId30" Type="http://schemas.openxmlformats.org/officeDocument/2006/relationships/slide" Target="slide31.xml"/><Relationship Id="rId35" Type="http://schemas.openxmlformats.org/officeDocument/2006/relationships/slide" Target="slide36.xml"/><Relationship Id="rId43" Type="http://schemas.openxmlformats.org/officeDocument/2006/relationships/slide" Target="slide44.xml"/><Relationship Id="rId48" Type="http://schemas.openxmlformats.org/officeDocument/2006/relationships/slide" Target="slide49.xml"/><Relationship Id="rId8" Type="http://schemas.openxmlformats.org/officeDocument/2006/relationships/slide" Target="slide9.xml"/><Relationship Id="rId51" Type="http://schemas.openxmlformats.org/officeDocument/2006/relationships/slide" Target="slide5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mat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6929454" y="428604"/>
            <a:ext cx="1997674" cy="22145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3116"/>
            <a:ext cx="8458200" cy="1222375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ЗАМОРОЧКИ ИЗ МЕШОЧКА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142984"/>
            <a:ext cx="8458200" cy="9144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Интерактивная игра</a:t>
            </a:r>
          </a:p>
        </p:txBody>
      </p:sp>
      <p:pic>
        <p:nvPicPr>
          <p:cNvPr id="5" name="Рисунок 4" descr="0438b272fa1e0ba02abe0f1426540b2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000372"/>
            <a:ext cx="3071834" cy="2857520"/>
          </a:xfrm>
          <a:prstGeom prst="rect">
            <a:avLst/>
          </a:prstGeom>
        </p:spPr>
      </p:pic>
      <p:pic>
        <p:nvPicPr>
          <p:cNvPr id="14" name="Рисунок 13" descr="973d4247f285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0557151">
            <a:off x="1383563" y="4122702"/>
            <a:ext cx="2349679" cy="1947458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685800" y="5855366"/>
            <a:ext cx="8458200" cy="792088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800" b="1" dirty="0" smtClean="0">
                <a:solidFill>
                  <a:schemeClr val="tx1"/>
                </a:solidFill>
              </a:rPr>
              <a:t>Составитель: учитель-логопед </a:t>
            </a:r>
            <a:r>
              <a:rPr lang="ru-RU" sz="2800" b="1" dirty="0" err="1" smtClean="0">
                <a:solidFill>
                  <a:schemeClr val="tx1"/>
                </a:solidFill>
              </a:rPr>
              <a:t>Климарёва</a:t>
            </a:r>
            <a:r>
              <a:rPr lang="ru-RU" sz="2800" b="1" dirty="0" smtClean="0">
                <a:solidFill>
                  <a:schemeClr val="tx1"/>
                </a:solidFill>
              </a:rPr>
              <a:t> Д. 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428992" y="714356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428992" y="1857364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428992" y="3143248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28992" y="4286256"/>
            <a:ext cx="785818" cy="571504"/>
          </a:xfrm>
          <a:prstGeom prst="roundRect">
            <a:avLst/>
          </a:prstGeom>
          <a:solidFill>
            <a:srgbClr val="FF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28992" y="5429264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14876" y="5357826"/>
            <a:ext cx="1999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«Природа»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3438" y="4214818"/>
            <a:ext cx="3764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«Обо всём на свете»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43438" y="3071810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«Сказки»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0" y="642918"/>
            <a:ext cx="1973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«Загадки» </a:t>
            </a:r>
            <a:endParaRPr lang="ru-RU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0" y="1785926"/>
            <a:ext cx="38461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«В народе говорят…»</a:t>
            </a:r>
            <a:endParaRPr lang="ru-RU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0"/>
            <a:ext cx="30622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u="sng" dirty="0" smtClean="0">
                <a:solidFill>
                  <a:schemeClr val="accent3">
                    <a:lumMod val="50000"/>
                  </a:schemeClr>
                </a:solidFill>
              </a:rPr>
              <a:t>Темы вопросов:</a:t>
            </a:r>
            <a:endParaRPr lang="ru-RU" sz="3200" b="1" i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Box 79"/>
          <p:cNvSpPr txBox="1"/>
          <p:nvPr/>
        </p:nvSpPr>
        <p:spPr>
          <a:xfrm>
            <a:off x="214282" y="0"/>
            <a:ext cx="727507" cy="6599820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</a:rPr>
              <a:t>ИГРОВОЕ ПОЛЕ</a:t>
            </a:r>
            <a:endParaRPr lang="ru-RU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4" name="Скругленный прямоугольник 103">
            <a:hlinkClick r:id="rId2" action="ppaction://hlinksldjump">
              <a:snd r:embed="rId3" name="chimes.wav"/>
            </a:hlinkClick>
          </p:cNvPr>
          <p:cNvSpPr/>
          <p:nvPr/>
        </p:nvSpPr>
        <p:spPr>
          <a:xfrm>
            <a:off x="1428728" y="214290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5" name="Скругленный прямоугольник 104">
            <a:hlinkClick r:id="rId4" action="ppaction://hlinksldjump">
              <a:snd r:embed="rId3" name="chimes.wav"/>
            </a:hlinkClick>
          </p:cNvPr>
          <p:cNvSpPr/>
          <p:nvPr/>
        </p:nvSpPr>
        <p:spPr>
          <a:xfrm>
            <a:off x="2857488" y="214290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6" name="Скругленный прямоугольник 105">
            <a:hlinkClick r:id="rId5" action="ppaction://hlinksldjump">
              <a:snd r:embed="rId3" name="chimes.wav"/>
            </a:hlinkClick>
          </p:cNvPr>
          <p:cNvSpPr/>
          <p:nvPr/>
        </p:nvSpPr>
        <p:spPr>
          <a:xfrm>
            <a:off x="4286248" y="214290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7" name="Скругленный прямоугольник 106">
            <a:hlinkClick r:id="rId6" action="ppaction://hlinksldjump">
              <a:snd r:embed="rId3" name="chimes.wav"/>
            </a:hlinkClick>
          </p:cNvPr>
          <p:cNvSpPr/>
          <p:nvPr/>
        </p:nvSpPr>
        <p:spPr>
          <a:xfrm>
            <a:off x="5715008" y="214290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8" name="Скругленный прямоугольник 107">
            <a:hlinkClick r:id="rId7" action="ppaction://hlinksldjump">
              <a:snd r:embed="rId3" name="chimes.wav"/>
            </a:hlinkClick>
          </p:cNvPr>
          <p:cNvSpPr/>
          <p:nvPr/>
        </p:nvSpPr>
        <p:spPr>
          <a:xfrm>
            <a:off x="7143768" y="214290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9" name="Скругленный прямоугольник 108">
            <a:hlinkClick r:id="rId8" action="ppaction://hlinksldjump">
              <a:snd r:embed="rId3" name="chimes.wav"/>
            </a:hlinkClick>
          </p:cNvPr>
          <p:cNvSpPr/>
          <p:nvPr/>
        </p:nvSpPr>
        <p:spPr>
          <a:xfrm>
            <a:off x="1428728" y="857232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6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0" name="Скругленный прямоугольник 109">
            <a:hlinkClick r:id="rId9" action="ppaction://hlinksldjump">
              <a:snd r:embed="rId3" name="chimes.wav"/>
            </a:hlinkClick>
          </p:cNvPr>
          <p:cNvSpPr/>
          <p:nvPr/>
        </p:nvSpPr>
        <p:spPr>
          <a:xfrm>
            <a:off x="2857488" y="857232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7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1" name="Скругленный прямоугольник 110">
            <a:hlinkClick r:id="rId10" action="ppaction://hlinksldjump">
              <a:snd r:embed="rId3" name="chimes.wav"/>
            </a:hlinkClick>
          </p:cNvPr>
          <p:cNvSpPr/>
          <p:nvPr/>
        </p:nvSpPr>
        <p:spPr>
          <a:xfrm>
            <a:off x="4286248" y="857232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8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2" name="Скругленный прямоугольник 111">
            <a:hlinkClick r:id="rId11" action="ppaction://hlinksldjump">
              <a:snd r:embed="rId3" name="chimes.wav"/>
            </a:hlinkClick>
          </p:cNvPr>
          <p:cNvSpPr/>
          <p:nvPr/>
        </p:nvSpPr>
        <p:spPr>
          <a:xfrm>
            <a:off x="5715008" y="857232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9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3" name="Скругленный прямоугольник 112">
            <a:hlinkClick r:id="rId12" action="ppaction://hlinksldjump">
              <a:snd r:embed="rId3" name="chimes.wav"/>
            </a:hlinkClick>
          </p:cNvPr>
          <p:cNvSpPr/>
          <p:nvPr/>
        </p:nvSpPr>
        <p:spPr>
          <a:xfrm>
            <a:off x="7143768" y="857232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10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4" name="Скругленный прямоугольник 113">
            <a:hlinkClick r:id="rId13" action="ppaction://hlinksldjump">
              <a:snd r:embed="rId3" name="chimes.wav"/>
            </a:hlinkClick>
          </p:cNvPr>
          <p:cNvSpPr/>
          <p:nvPr/>
        </p:nvSpPr>
        <p:spPr>
          <a:xfrm>
            <a:off x="1428728" y="1500174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5" name="Скругленный прямоугольник 114">
            <a:hlinkClick r:id="rId14" action="ppaction://hlinksldjump">
              <a:snd r:embed="rId3" name="chimes.wav"/>
            </a:hlinkClick>
          </p:cNvPr>
          <p:cNvSpPr/>
          <p:nvPr/>
        </p:nvSpPr>
        <p:spPr>
          <a:xfrm>
            <a:off x="2857488" y="1500174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6" name="Скругленный прямоугольник 115">
            <a:hlinkClick r:id="rId15" action="ppaction://hlinksldjump">
              <a:snd r:embed="rId3" name="chimes.wav"/>
            </a:hlinkClick>
          </p:cNvPr>
          <p:cNvSpPr/>
          <p:nvPr/>
        </p:nvSpPr>
        <p:spPr>
          <a:xfrm>
            <a:off x="4286248" y="1500174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7" name="Скругленный прямоугольник 116">
            <a:hlinkClick r:id="rId16" action="ppaction://hlinksldjump">
              <a:snd r:embed="rId3" name="chimes.wav"/>
            </a:hlinkClick>
          </p:cNvPr>
          <p:cNvSpPr/>
          <p:nvPr/>
        </p:nvSpPr>
        <p:spPr>
          <a:xfrm>
            <a:off x="5715008" y="1500174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14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8" name="Скругленный прямоугольник 117">
            <a:hlinkClick r:id="rId17" action="ppaction://hlinksldjump">
              <a:snd r:embed="rId3" name="chimes.wav"/>
            </a:hlinkClick>
          </p:cNvPr>
          <p:cNvSpPr/>
          <p:nvPr/>
        </p:nvSpPr>
        <p:spPr>
          <a:xfrm>
            <a:off x="7143768" y="1500174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9" name="Скругленный прямоугольник 118">
            <a:hlinkClick r:id="rId18" action="ppaction://hlinksldjump">
              <a:snd r:embed="rId3" name="chimes.wav"/>
            </a:hlinkClick>
          </p:cNvPr>
          <p:cNvSpPr/>
          <p:nvPr/>
        </p:nvSpPr>
        <p:spPr>
          <a:xfrm>
            <a:off x="1428728" y="2143116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16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0" name="Скругленный прямоугольник 119">
            <a:hlinkClick r:id="rId19" action="ppaction://hlinksldjump">
              <a:snd r:embed="rId3" name="chimes.wav"/>
            </a:hlinkClick>
          </p:cNvPr>
          <p:cNvSpPr/>
          <p:nvPr/>
        </p:nvSpPr>
        <p:spPr>
          <a:xfrm>
            <a:off x="2857488" y="2143116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17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1" name="Скругленный прямоугольник 120">
            <a:hlinkClick r:id="rId20" action="ppaction://hlinksldjump">
              <a:snd r:embed="rId3" name="chimes.wav"/>
            </a:hlinkClick>
          </p:cNvPr>
          <p:cNvSpPr/>
          <p:nvPr/>
        </p:nvSpPr>
        <p:spPr>
          <a:xfrm>
            <a:off x="4286248" y="2143116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18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2" name="Скругленный прямоугольник 121">
            <a:hlinkClick r:id="rId21" action="ppaction://hlinksldjump">
              <a:snd r:embed="rId3" name="chimes.wav"/>
            </a:hlinkClick>
          </p:cNvPr>
          <p:cNvSpPr/>
          <p:nvPr/>
        </p:nvSpPr>
        <p:spPr>
          <a:xfrm>
            <a:off x="5715008" y="2143116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19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3" name="Скругленный прямоугольник 122">
            <a:hlinkClick r:id="rId22" action="ppaction://hlinksldjump">
              <a:snd r:embed="rId3" name="chimes.wav"/>
            </a:hlinkClick>
          </p:cNvPr>
          <p:cNvSpPr/>
          <p:nvPr/>
        </p:nvSpPr>
        <p:spPr>
          <a:xfrm>
            <a:off x="7143768" y="2143116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20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4" name="Скругленный прямоугольник 123">
            <a:hlinkClick r:id="rId23" action="ppaction://hlinksldjump">
              <a:snd r:embed="rId3" name="chimes.wav"/>
            </a:hlinkClick>
          </p:cNvPr>
          <p:cNvSpPr/>
          <p:nvPr/>
        </p:nvSpPr>
        <p:spPr>
          <a:xfrm>
            <a:off x="1428728" y="2786058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5" name="Скругленный прямоугольник 124">
            <a:hlinkClick r:id="rId24" action="ppaction://hlinksldjump">
              <a:snd r:embed="rId3" name="chimes.wav"/>
            </a:hlinkClick>
          </p:cNvPr>
          <p:cNvSpPr/>
          <p:nvPr/>
        </p:nvSpPr>
        <p:spPr>
          <a:xfrm>
            <a:off x="2857488" y="2786058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6" name="Скругленный прямоугольник 125">
            <a:hlinkClick r:id="rId25" action="ppaction://hlinksldjump">
              <a:snd r:embed="rId3" name="chimes.wav"/>
            </a:hlinkClick>
          </p:cNvPr>
          <p:cNvSpPr/>
          <p:nvPr/>
        </p:nvSpPr>
        <p:spPr>
          <a:xfrm>
            <a:off x="4286248" y="2786058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7" name="Скругленный прямоугольник 126">
            <a:hlinkClick r:id="rId26" action="ppaction://hlinksldjump">
              <a:snd r:embed="rId3" name="chimes.wav"/>
            </a:hlinkClick>
          </p:cNvPr>
          <p:cNvSpPr/>
          <p:nvPr/>
        </p:nvSpPr>
        <p:spPr>
          <a:xfrm>
            <a:off x="5715008" y="2786058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24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8" name="Скругленный прямоугольник 127">
            <a:hlinkClick r:id="rId27" action="ppaction://hlinksldjump">
              <a:snd r:embed="rId3" name="chimes.wav"/>
            </a:hlinkClick>
          </p:cNvPr>
          <p:cNvSpPr/>
          <p:nvPr/>
        </p:nvSpPr>
        <p:spPr>
          <a:xfrm>
            <a:off x="7143768" y="2786058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9" name="Скругленный прямоугольник 128">
            <a:hlinkClick r:id="rId28" action="ppaction://hlinksldjump">
              <a:snd r:embed="rId3" name="chimes.wav"/>
            </a:hlinkClick>
          </p:cNvPr>
          <p:cNvSpPr/>
          <p:nvPr/>
        </p:nvSpPr>
        <p:spPr>
          <a:xfrm>
            <a:off x="1428728" y="3429000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26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0" name="Скругленный прямоугольник 129">
            <a:hlinkClick r:id="rId29" action="ppaction://hlinksldjump">
              <a:snd r:embed="rId3" name="chimes.wav"/>
            </a:hlinkClick>
          </p:cNvPr>
          <p:cNvSpPr/>
          <p:nvPr/>
        </p:nvSpPr>
        <p:spPr>
          <a:xfrm>
            <a:off x="2857488" y="3429000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27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1" name="Скругленный прямоугольник 130">
            <a:hlinkClick r:id="rId30" action="ppaction://hlinksldjump">
              <a:snd r:embed="rId3" name="chimes.wav"/>
            </a:hlinkClick>
          </p:cNvPr>
          <p:cNvSpPr/>
          <p:nvPr/>
        </p:nvSpPr>
        <p:spPr>
          <a:xfrm>
            <a:off x="4286248" y="3429000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28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2" name="Скругленный прямоугольник 131">
            <a:hlinkClick r:id="rId31" action="ppaction://hlinksldjump">
              <a:snd r:embed="rId3" name="chimes.wav"/>
            </a:hlinkClick>
          </p:cNvPr>
          <p:cNvSpPr/>
          <p:nvPr/>
        </p:nvSpPr>
        <p:spPr>
          <a:xfrm>
            <a:off x="5715008" y="3429000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29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3" name="Скругленный прямоугольник 132">
            <a:hlinkClick r:id="rId32" action="ppaction://hlinksldjump">
              <a:snd r:embed="rId3" name="chimes.wav"/>
            </a:hlinkClick>
          </p:cNvPr>
          <p:cNvSpPr/>
          <p:nvPr/>
        </p:nvSpPr>
        <p:spPr>
          <a:xfrm>
            <a:off x="7143768" y="3429000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30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4" name="Скругленный прямоугольник 133">
            <a:hlinkClick r:id="rId33" action="ppaction://hlinksldjump">
              <a:snd r:embed="rId3" name="chimes.wav"/>
            </a:hlinkClick>
          </p:cNvPr>
          <p:cNvSpPr/>
          <p:nvPr/>
        </p:nvSpPr>
        <p:spPr>
          <a:xfrm>
            <a:off x="1428728" y="4071942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5" name="Скругленный прямоугольник 134">
            <a:hlinkClick r:id="rId34" action="ppaction://hlinksldjump">
              <a:snd r:embed="rId3" name="chimes.wav"/>
            </a:hlinkClick>
          </p:cNvPr>
          <p:cNvSpPr/>
          <p:nvPr/>
        </p:nvSpPr>
        <p:spPr>
          <a:xfrm>
            <a:off x="2857488" y="4071942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6" name="Скругленный прямоугольник 135">
            <a:hlinkClick r:id="rId35" action="ppaction://hlinksldjump">
              <a:snd r:embed="rId3" name="chimes.wav"/>
            </a:hlinkClick>
          </p:cNvPr>
          <p:cNvSpPr/>
          <p:nvPr/>
        </p:nvSpPr>
        <p:spPr>
          <a:xfrm>
            <a:off x="4286248" y="4071942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7" name="Скругленный прямоугольник 136">
            <a:hlinkClick r:id="rId36" action="ppaction://hlinksldjump">
              <a:snd r:embed="rId3" name="chimes.wav"/>
            </a:hlinkClick>
          </p:cNvPr>
          <p:cNvSpPr/>
          <p:nvPr/>
        </p:nvSpPr>
        <p:spPr>
          <a:xfrm>
            <a:off x="5715008" y="4071942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34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8" name="Скругленный прямоугольник 137">
            <a:hlinkClick r:id="rId37" action="ppaction://hlinksldjump">
              <a:snd r:embed="rId3" name="chimes.wav"/>
            </a:hlinkClick>
          </p:cNvPr>
          <p:cNvSpPr/>
          <p:nvPr/>
        </p:nvSpPr>
        <p:spPr>
          <a:xfrm>
            <a:off x="7143768" y="4071942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9" name="Скругленный прямоугольник 138">
            <a:hlinkClick r:id="rId38" action="ppaction://hlinksldjump">
              <a:snd r:embed="rId3" name="chimes.wav"/>
            </a:hlinkClick>
          </p:cNvPr>
          <p:cNvSpPr/>
          <p:nvPr/>
        </p:nvSpPr>
        <p:spPr>
          <a:xfrm>
            <a:off x="1428728" y="4714884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36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0" name="Скругленный прямоугольник 139">
            <a:hlinkClick r:id="rId39" action="ppaction://hlinksldjump">
              <a:snd r:embed="rId3" name="chimes.wav"/>
            </a:hlinkClick>
          </p:cNvPr>
          <p:cNvSpPr/>
          <p:nvPr/>
        </p:nvSpPr>
        <p:spPr>
          <a:xfrm>
            <a:off x="2857488" y="4714884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37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1" name="Скругленный прямоугольник 140">
            <a:hlinkClick r:id="rId40" action="ppaction://hlinksldjump">
              <a:snd r:embed="rId3" name="chimes.wav"/>
            </a:hlinkClick>
          </p:cNvPr>
          <p:cNvSpPr/>
          <p:nvPr/>
        </p:nvSpPr>
        <p:spPr>
          <a:xfrm>
            <a:off x="4286248" y="4714884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38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2" name="Скругленный прямоугольник 141">
            <a:hlinkClick r:id="rId41" action="ppaction://hlinksldjump">
              <a:snd r:embed="rId3" name="chimes.wav"/>
            </a:hlinkClick>
          </p:cNvPr>
          <p:cNvSpPr/>
          <p:nvPr/>
        </p:nvSpPr>
        <p:spPr>
          <a:xfrm>
            <a:off x="5715008" y="4714884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39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3" name="Скругленный прямоугольник 142">
            <a:hlinkClick r:id="rId42" action="ppaction://hlinksldjump">
              <a:snd r:embed="rId3" name="chimes.wav"/>
            </a:hlinkClick>
          </p:cNvPr>
          <p:cNvSpPr/>
          <p:nvPr/>
        </p:nvSpPr>
        <p:spPr>
          <a:xfrm>
            <a:off x="7143768" y="4714884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4" name="Скругленный прямоугольник 143">
            <a:hlinkClick r:id="rId43" action="ppaction://hlinksldjump">
              <a:snd r:embed="rId3" name="chimes.wav"/>
            </a:hlinkClick>
          </p:cNvPr>
          <p:cNvSpPr/>
          <p:nvPr/>
        </p:nvSpPr>
        <p:spPr>
          <a:xfrm>
            <a:off x="1428728" y="5357826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41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5" name="Скругленный прямоугольник 144">
            <a:hlinkClick r:id="rId44" action="ppaction://hlinksldjump">
              <a:snd r:embed="rId3" name="chimes.wav"/>
            </a:hlinkClick>
          </p:cNvPr>
          <p:cNvSpPr/>
          <p:nvPr/>
        </p:nvSpPr>
        <p:spPr>
          <a:xfrm>
            <a:off x="2857488" y="5357826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42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6" name="Скругленный прямоугольник 145">
            <a:hlinkClick r:id="rId45" action="ppaction://hlinksldjump">
              <a:snd r:embed="rId3" name="chimes.wav"/>
            </a:hlinkClick>
          </p:cNvPr>
          <p:cNvSpPr/>
          <p:nvPr/>
        </p:nvSpPr>
        <p:spPr>
          <a:xfrm>
            <a:off x="4286248" y="5357826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43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7" name="Скругленный прямоугольник 146">
            <a:hlinkClick r:id="rId46" action="ppaction://hlinksldjump">
              <a:snd r:embed="rId3" name="chimes.wav"/>
            </a:hlinkClick>
          </p:cNvPr>
          <p:cNvSpPr/>
          <p:nvPr/>
        </p:nvSpPr>
        <p:spPr>
          <a:xfrm>
            <a:off x="5715008" y="5357826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8" name="Скругленный прямоугольник 147">
            <a:hlinkClick r:id="rId47" action="ppaction://hlinksldjump">
              <a:snd r:embed="rId3" name="chimes.wav"/>
            </a:hlinkClick>
          </p:cNvPr>
          <p:cNvSpPr/>
          <p:nvPr/>
        </p:nvSpPr>
        <p:spPr>
          <a:xfrm>
            <a:off x="7143768" y="5357826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45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9" name="Скругленный прямоугольник 148">
            <a:hlinkClick r:id="rId48" action="ppaction://hlinksldjump">
              <a:snd r:embed="rId3" name="chimes.wav"/>
            </a:hlinkClick>
          </p:cNvPr>
          <p:cNvSpPr/>
          <p:nvPr/>
        </p:nvSpPr>
        <p:spPr>
          <a:xfrm>
            <a:off x="1428728" y="6000768"/>
            <a:ext cx="785818" cy="571504"/>
          </a:xfrm>
          <a:prstGeom prst="roundRect">
            <a:avLst/>
          </a:prstGeom>
          <a:solidFill>
            <a:srgbClr val="00B05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46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0" name="Скругленный прямоугольник 149">
            <a:hlinkClick r:id="rId49" action="ppaction://hlinksldjump">
              <a:snd r:embed="rId3" name="chimes.wav"/>
            </a:hlinkClick>
          </p:cNvPr>
          <p:cNvSpPr/>
          <p:nvPr/>
        </p:nvSpPr>
        <p:spPr>
          <a:xfrm>
            <a:off x="2857488" y="6000768"/>
            <a:ext cx="785818" cy="571504"/>
          </a:xfrm>
          <a:prstGeom prst="round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47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1" name="Скругленный прямоугольник 150">
            <a:hlinkClick r:id="rId50" action="ppaction://hlinksldjump">
              <a:snd r:embed="rId3" name="chimes.wav"/>
            </a:hlinkClick>
          </p:cNvPr>
          <p:cNvSpPr/>
          <p:nvPr/>
        </p:nvSpPr>
        <p:spPr>
          <a:xfrm>
            <a:off x="4286248" y="6000768"/>
            <a:ext cx="78581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48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2" name="Скругленный прямоугольник 151">
            <a:hlinkClick r:id="rId51" action="ppaction://hlinksldjump">
              <a:snd r:embed="rId3" name="chimes.wav"/>
            </a:hlinkClick>
          </p:cNvPr>
          <p:cNvSpPr/>
          <p:nvPr/>
        </p:nvSpPr>
        <p:spPr>
          <a:xfrm>
            <a:off x="5715008" y="6000768"/>
            <a:ext cx="785818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49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3" name="Скругленный прямоугольник 152">
            <a:hlinkClick r:id="rId52" action="ppaction://hlinksldjump">
              <a:snd r:embed="rId3" name="chimes.wav"/>
            </a:hlinkClick>
          </p:cNvPr>
          <p:cNvSpPr/>
          <p:nvPr/>
        </p:nvSpPr>
        <p:spPr>
          <a:xfrm>
            <a:off x="7143768" y="6000768"/>
            <a:ext cx="785818" cy="571504"/>
          </a:xfrm>
          <a:prstGeom prst="roundRect">
            <a:avLst/>
          </a:prstGeom>
          <a:solidFill>
            <a:srgbClr val="C000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4" name="Управляющая кнопка: далее 53">
            <a:hlinkClick r:id="rId53" action="ppaction://hlinksldjump" highlightClick="1">
              <a:snd r:embed="rId54" name="drumroll.wav"/>
            </a:hlinkClick>
          </p:cNvPr>
          <p:cNvSpPr/>
          <p:nvPr/>
        </p:nvSpPr>
        <p:spPr>
          <a:xfrm>
            <a:off x="8358214" y="6286520"/>
            <a:ext cx="571504" cy="42862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4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8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</p:childTnLst>
        </p:cTn>
      </p:par>
    </p:tnLst>
    <p:bldLst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14348" y="50004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0364" y="714356"/>
            <a:ext cx="313399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Летом бежит,</a:t>
            </a:r>
          </a:p>
          <a:p>
            <a:r>
              <a:rPr lang="ru-RU" sz="3200" dirty="0" smtClean="0"/>
              <a:t>Зимой спит,</a:t>
            </a:r>
          </a:p>
          <a:p>
            <a:r>
              <a:rPr lang="ru-RU" sz="3200" dirty="0" smtClean="0"/>
              <a:t>Весна настала –</a:t>
            </a:r>
          </a:p>
          <a:p>
            <a:r>
              <a:rPr lang="ru-RU" sz="3200" dirty="0" smtClean="0"/>
              <a:t>Опять побежала.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857224" y="371475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8926" y="4357694"/>
            <a:ext cx="10328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Река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715140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 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9" name="Рисунок 8" descr="6969116001200jezioro-cz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52" y="3000372"/>
            <a:ext cx="3738557" cy="2803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072198" y="214290"/>
            <a:ext cx="2857520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00034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1071546"/>
            <a:ext cx="60413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О какой птице в народе говорят: </a:t>
            </a:r>
          </a:p>
          <a:p>
            <a:r>
              <a:rPr lang="ru-RU" sz="3200" dirty="0" smtClean="0"/>
              <a:t>«Ноги тонки, но лёд ломает»?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435769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4357694"/>
            <a:ext cx="2064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трясогузка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72198" y="285728"/>
            <a:ext cx="29149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2.  В НАРОДЕ ГОВОРЯТ…</a:t>
            </a:r>
            <a:endParaRPr lang="ru-RU" sz="2000" b="1" dirty="0"/>
          </a:p>
        </p:txBody>
      </p:sp>
      <p:pic>
        <p:nvPicPr>
          <p:cNvPr id="11" name="Рисунок 10" descr="tryasoguzka_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066" y="3000372"/>
            <a:ext cx="3081564" cy="23098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14290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21442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488" y="1357298"/>
            <a:ext cx="54103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У кого смерть на конце иглы?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857224" y="414338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86050" y="4143380"/>
            <a:ext cx="26611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У Кощея </a:t>
            </a:r>
          </a:p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Бессмертного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bc8b1a086210b3b512ead684ec58a52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00760" y="1928801"/>
            <a:ext cx="2957517" cy="37425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0628" y="285728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142984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285860"/>
            <a:ext cx="40791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/>
              <a:t>Как называется </a:t>
            </a:r>
          </a:p>
          <a:p>
            <a:pPr algn="ctr"/>
            <a:r>
              <a:rPr lang="ru-RU" sz="3200" dirty="0" smtClean="0"/>
              <a:t>лестница на корабле?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57187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3643314"/>
            <a:ext cx="978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трап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98c8c0a9d2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571744"/>
            <a:ext cx="4232420" cy="3105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5.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35729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00364" y="1428736"/>
            <a:ext cx="42889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Кто спит вниз головой?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14338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7422" y="4286256"/>
            <a:ext cx="271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летучая мышь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4_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083" y="2071678"/>
            <a:ext cx="3661197" cy="29289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3636" y="142852"/>
            <a:ext cx="2857520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6.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857232"/>
            <a:ext cx="483375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Что означает выражение: </a:t>
            </a:r>
          </a:p>
          <a:p>
            <a:r>
              <a:rPr lang="ru-RU" sz="3200" dirty="0" smtClean="0"/>
              <a:t>«Ходячая энциклопедия»?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14282" y="207167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65038" y="2214554"/>
            <a:ext cx="697896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Умный, эрудированный, всёзнающий.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Человек, который обладает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обширными знаниями,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у которого можно получить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сведения по любому вопросу</a:t>
            </a:r>
            <a:r>
              <a:rPr lang="ru-RU" dirty="0" smtClean="0">
                <a:solidFill>
                  <a:srgbClr val="C00000"/>
                </a:solidFill>
              </a:rPr>
              <a:t>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image_1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5" y="4600822"/>
            <a:ext cx="2571768" cy="2114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14290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7. 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1442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1285860"/>
            <a:ext cx="5583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зовут цветочного принца?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14348" y="450057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86050" y="4643446"/>
            <a:ext cx="1056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Эльф</a:t>
            </a:r>
            <a:endParaRPr lang="ru-RU" dirty="0"/>
          </a:p>
        </p:txBody>
      </p:sp>
      <p:pic>
        <p:nvPicPr>
          <p:cNvPr id="9" name="Рисунок 8" descr="89401486_large_Dyuymovochka_illyustraciya_2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14810" y="2000240"/>
            <a:ext cx="4594356" cy="30003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142852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8.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35729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1357298"/>
            <a:ext cx="5272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На каком материке нет рек?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400050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4143380"/>
            <a:ext cx="22765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Антарктида 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antarctica_radarsat_big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395" y="2000240"/>
            <a:ext cx="3915861" cy="2643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01024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 9.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1442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285860"/>
            <a:ext cx="50983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Какое насекомое является </a:t>
            </a:r>
          </a:p>
          <a:p>
            <a:r>
              <a:rPr lang="ru-RU" sz="3200" dirty="0" smtClean="0"/>
              <a:t>«чемпионом» по прыжкам?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143380"/>
            <a:ext cx="164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 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71736" y="4286256"/>
            <a:ext cx="1181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блоха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9" name="Рисунок 8" descr="12049844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272" y="2357430"/>
            <a:ext cx="4040346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643702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10.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882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ВОПРОС: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928670"/>
            <a:ext cx="37696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Шипит и злится, </a:t>
            </a:r>
          </a:p>
          <a:p>
            <a:r>
              <a:rPr lang="ru-RU" sz="3200" dirty="0" smtClean="0"/>
              <a:t>Воды боится,</a:t>
            </a:r>
          </a:p>
          <a:p>
            <a:r>
              <a:rPr lang="ru-RU" sz="3200" dirty="0" smtClean="0"/>
              <a:t>Без зубов, а кусает?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28625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28926" y="4429132"/>
            <a:ext cx="1164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огонь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Spichka-ne-igrus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80151" y="2428868"/>
            <a:ext cx="4490389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3636" y="142852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11.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1442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357298"/>
            <a:ext cx="5682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Сколько человек тянули репку?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3714752"/>
            <a:ext cx="164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 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4286256"/>
            <a:ext cx="40018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Три человека: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дедка, бабка, внучка.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324_html_m2846969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6380" y="1928802"/>
            <a:ext cx="3635372" cy="27265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12.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000108"/>
            <a:ext cx="17796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ВОПРОС: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1142984"/>
            <a:ext cx="55445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Как называется </a:t>
            </a:r>
          </a:p>
          <a:p>
            <a:r>
              <a:rPr lang="ru-RU" sz="3600" dirty="0" smtClean="0"/>
              <a:t>место пересечения дорог?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714348" y="414338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4214818"/>
            <a:ext cx="2407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перекрёсток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9406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0616" y="2428868"/>
            <a:ext cx="4057679" cy="2857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86512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13. 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142984"/>
            <a:ext cx="2036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400231" y="1214422"/>
            <a:ext cx="6743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Слепой вредитель садов и огородов?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929066"/>
            <a:ext cx="1584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428860" y="4071942"/>
            <a:ext cx="949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крот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Een_m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5355" y="1857364"/>
            <a:ext cx="4746711" cy="3571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86578" y="142852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14.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2036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357422" y="1000108"/>
            <a:ext cx="459574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Сижу верхом не на коне,</a:t>
            </a:r>
          </a:p>
          <a:p>
            <a:r>
              <a:rPr lang="ru-RU" sz="3200" dirty="0" smtClean="0"/>
              <a:t>А у туриста на спине?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64331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714752"/>
            <a:ext cx="1495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рюкзак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209111436004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6314" y="2143116"/>
            <a:ext cx="3238506" cy="42748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29322" y="142852"/>
            <a:ext cx="3000396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15.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142984"/>
            <a:ext cx="41927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Закончи пословицу: </a:t>
            </a:r>
          </a:p>
          <a:p>
            <a:r>
              <a:rPr lang="ru-RU" sz="3200" dirty="0" smtClean="0"/>
              <a:t>«Семь раз отмерь, …»?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3786190"/>
            <a:ext cx="164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 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857628"/>
            <a:ext cx="3086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один раз отрежь</a:t>
            </a:r>
            <a:endParaRPr lang="ru-RU" sz="3200" dirty="0"/>
          </a:p>
        </p:txBody>
      </p:sp>
      <p:pic>
        <p:nvPicPr>
          <p:cNvPr id="9" name="Рисунок 8" descr="tools_0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143115"/>
            <a:ext cx="3480315" cy="3444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142852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16.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214422"/>
            <a:ext cx="2036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85984" y="1285860"/>
            <a:ext cx="537038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Что означает слово «банан» </a:t>
            </a:r>
          </a:p>
          <a:p>
            <a:r>
              <a:rPr lang="ru-RU" sz="3200" dirty="0" smtClean="0"/>
              <a:t>на арабском языке: палка;</a:t>
            </a:r>
          </a:p>
          <a:p>
            <a:r>
              <a:rPr lang="ru-RU" sz="3200" dirty="0" smtClean="0"/>
              <a:t>                                    рогалик;</a:t>
            </a:r>
          </a:p>
          <a:p>
            <a:r>
              <a:rPr lang="ru-RU" sz="3200" dirty="0" smtClean="0"/>
              <a:t>                                    палец?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71488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4786322"/>
            <a:ext cx="1220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палец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image09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686" y="3357562"/>
            <a:ext cx="3390901" cy="3390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86512" y="214290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17.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142984"/>
            <a:ext cx="45725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Кто бежит, выставляя </a:t>
            </a:r>
          </a:p>
          <a:p>
            <a:r>
              <a:rPr lang="ru-RU" sz="3600" dirty="0" smtClean="0"/>
              <a:t>задние ноги вперёд?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35769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4500570"/>
            <a:ext cx="9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заяц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35_beautiful_animals_full_hd_wallpapers_819895.jpe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3372" y="2357429"/>
            <a:ext cx="4643470" cy="3461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86578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18.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1000108"/>
            <a:ext cx="45270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Он охотно пыль вдыхает,</a:t>
            </a:r>
          </a:p>
          <a:p>
            <a:r>
              <a:rPr lang="ru-RU" sz="3200" dirty="0" smtClean="0"/>
              <a:t>Не болеет, не чихает?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407194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4071942"/>
            <a:ext cx="16674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пылесос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hetty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314" y="2143116"/>
            <a:ext cx="3599688" cy="3599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00760" y="214290"/>
            <a:ext cx="292895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19.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85849" y="1142984"/>
            <a:ext cx="705815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Какая пословица, подходит по смыслу:</a:t>
            </a:r>
          </a:p>
          <a:p>
            <a:r>
              <a:rPr lang="ru-RU" sz="3200" dirty="0" smtClean="0"/>
              <a:t>«Две работы никогда не делай </a:t>
            </a:r>
          </a:p>
          <a:p>
            <a:r>
              <a:rPr lang="ru-RU" sz="3200" dirty="0" smtClean="0"/>
              <a:t>одновременно, иначе, ни одно дело </a:t>
            </a:r>
          </a:p>
          <a:p>
            <a:r>
              <a:rPr lang="ru-RU" sz="3200" dirty="0" smtClean="0"/>
              <a:t>не сделаешь хорошо»?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364331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4429132"/>
            <a:ext cx="577613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За двумя зайцами погонишься,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Ни одного не поймаешь.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3985_html_17aefbb3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198" y="3071810"/>
            <a:ext cx="2887919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3636" y="214290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20.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1142984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1285860"/>
            <a:ext cx="671382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Из какого инструмента варили кашу </a:t>
            </a:r>
          </a:p>
          <a:p>
            <a:r>
              <a:rPr lang="ru-RU" sz="3200" dirty="0" smtClean="0"/>
              <a:t>в одной русской народной сказке?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00050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4143380"/>
            <a:ext cx="2001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 из топора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7559516-1354197264748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48724" y="2357430"/>
            <a:ext cx="4580994" cy="3429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01024" y="6000768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214290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21. 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28586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488" y="1357298"/>
            <a:ext cx="3865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Что ест жаба зимой?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371475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166" y="4786322"/>
            <a:ext cx="52942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Ничего, жаба зимой спит.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mota_ru_0100401-1600x120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5500694" y="1857364"/>
            <a:ext cx="3357586" cy="3071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15140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22.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1071546"/>
            <a:ext cx="46002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Маленькое, кругленькое,</a:t>
            </a:r>
          </a:p>
          <a:p>
            <a:r>
              <a:rPr lang="ru-RU" sz="3200" dirty="0" smtClean="0"/>
              <a:t>За хвост не поднять?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71475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3786190"/>
            <a:ext cx="2504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Клубок ниток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nitk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6006" y="2143116"/>
            <a:ext cx="3505914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29322" y="214290"/>
            <a:ext cx="3000396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23.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071546"/>
            <a:ext cx="19784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43174" y="1214422"/>
            <a:ext cx="52132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</a:t>
            </a:r>
            <a:r>
              <a:rPr lang="ru-RU" sz="3200" i="1" dirty="0" smtClean="0"/>
              <a:t>Листопад</a:t>
            </a:r>
            <a:r>
              <a:rPr lang="ru-RU" sz="3200" dirty="0" smtClean="0"/>
              <a:t>» – какой месяц </a:t>
            </a:r>
          </a:p>
          <a:p>
            <a:r>
              <a:rPr lang="ru-RU" sz="3200" dirty="0" smtClean="0"/>
              <a:t>осени так называли встарь?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42910" y="435769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28860" y="4429132"/>
            <a:ext cx="1572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октябрь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163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3750" y="2357430"/>
            <a:ext cx="4478780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142852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24.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28586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9876" y="1428736"/>
            <a:ext cx="6634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Кто написал сказку «Гадкий утёнок»?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85786" y="371475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3714752"/>
            <a:ext cx="24332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Г.Х.Андерсен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7362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2000239"/>
            <a:ext cx="3033922" cy="3982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5857892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25.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28586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357298"/>
            <a:ext cx="29484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Кто ходит сидя?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50043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3571876"/>
            <a:ext cx="20820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шахматист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V - Shahmati0553!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000240"/>
            <a:ext cx="4082245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15140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 26.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28926" y="1142984"/>
            <a:ext cx="29514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Четыре в избе, </a:t>
            </a:r>
          </a:p>
          <a:p>
            <a:r>
              <a:rPr lang="ru-RU" sz="3200" dirty="0" smtClean="0"/>
              <a:t>а пятый возле?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85786" y="364331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3714752"/>
            <a:ext cx="35611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рукавица/варежка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aHR0cDovL2RldmNob25raS5jb20udWEvdXBsb2Fkcy90YWdpbmF0b3IvRGVjLTIwMTIvdnlhemFuaWUtc3BpY2FtaS1rcmFzaXZ5ZS12YXJlemhraS5qcGc=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357298"/>
            <a:ext cx="2471742" cy="45603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14290"/>
            <a:ext cx="2857520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27.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7154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142984"/>
            <a:ext cx="51940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«Если на небе луна бледная </a:t>
            </a:r>
          </a:p>
          <a:p>
            <a:r>
              <a:rPr lang="ru-RU" sz="3200" dirty="0" smtClean="0"/>
              <a:t>и чуть покрыта туманом, </a:t>
            </a:r>
          </a:p>
          <a:p>
            <a:r>
              <a:rPr lang="ru-RU" sz="3200" dirty="0" smtClean="0"/>
              <a:t>будет …»?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3857628"/>
            <a:ext cx="164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 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0100" y="4643446"/>
            <a:ext cx="2951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снег /снегопад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Winter_Snowfall_in_mountains_036351_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601" y="2214554"/>
            <a:ext cx="4914935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85728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28.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7154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214422"/>
            <a:ext cx="51993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Чем угощала Лиса Журавля </a:t>
            </a:r>
          </a:p>
          <a:p>
            <a:r>
              <a:rPr lang="ru-RU" sz="3200" dirty="0" smtClean="0"/>
              <a:t>в русской народной сказке?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478632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4857760"/>
            <a:ext cx="28151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манной кашей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0642" y="2285992"/>
            <a:ext cx="4260065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29.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5984" y="1285860"/>
            <a:ext cx="49227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называют людей, </a:t>
            </a:r>
          </a:p>
          <a:p>
            <a:r>
              <a:rPr lang="ru-RU" sz="3200" dirty="0" smtClean="0"/>
              <a:t>которые пользуются </a:t>
            </a:r>
          </a:p>
          <a:p>
            <a:r>
              <a:rPr lang="ru-RU" sz="3200" dirty="0" smtClean="0"/>
              <a:t>транспортным средством?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142984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450057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4500570"/>
            <a:ext cx="21940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пассажиры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big43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2857496"/>
            <a:ext cx="3976682" cy="2990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30.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1472" y="128586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1285860"/>
            <a:ext cx="42568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Какая северная ягода </a:t>
            </a:r>
          </a:p>
          <a:p>
            <a:r>
              <a:rPr lang="ru-RU" sz="3200" dirty="0" smtClean="0"/>
              <a:t>заменяет лимон?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14348" y="385762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71736" y="3857628"/>
            <a:ext cx="1491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клюква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0018-027-Kljukva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7686" y="2357430"/>
            <a:ext cx="4390555" cy="35988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00760" y="142852"/>
            <a:ext cx="292895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31.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85723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1000108"/>
            <a:ext cx="675928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Сажая это растение, приговаривают:</a:t>
            </a:r>
          </a:p>
          <a:p>
            <a:r>
              <a:rPr lang="ru-RU" sz="3200" dirty="0" smtClean="0"/>
              <a:t>«Не будь голенаста, будь пузаста; </a:t>
            </a:r>
          </a:p>
          <a:p>
            <a:r>
              <a:rPr lang="ru-RU" sz="3200" dirty="0" smtClean="0"/>
              <a:t>не будь пустая, будь густая; </a:t>
            </a:r>
          </a:p>
          <a:p>
            <a:r>
              <a:rPr lang="ru-RU" sz="3200" dirty="0" smtClean="0"/>
              <a:t>не будь красна, будь вкусна; </a:t>
            </a:r>
          </a:p>
          <a:p>
            <a:r>
              <a:rPr lang="ru-RU" sz="3200" dirty="0" smtClean="0"/>
              <a:t>не будь стара, будь молода; </a:t>
            </a:r>
          </a:p>
          <a:p>
            <a:r>
              <a:rPr lang="ru-RU" sz="3200" dirty="0" smtClean="0"/>
              <a:t>не будь мала, будь велика!» </a:t>
            </a:r>
          </a:p>
          <a:p>
            <a:r>
              <a:rPr lang="ru-RU" sz="3200" dirty="0" smtClean="0"/>
              <a:t>О каком растении идёт речь?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521495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00232" y="5857892"/>
            <a:ext cx="1526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капуста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13001196510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14810" y="4429132"/>
            <a:ext cx="3286148" cy="22831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142852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32.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57148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785794"/>
            <a:ext cx="522219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 какой сказке в отсутствие </a:t>
            </a:r>
          </a:p>
          <a:p>
            <a:r>
              <a:rPr lang="ru-RU" sz="3200" dirty="0" smtClean="0"/>
              <a:t>многодетной мамы </a:t>
            </a:r>
          </a:p>
          <a:p>
            <a:r>
              <a:rPr lang="ru-RU" sz="3200" dirty="0" smtClean="0"/>
              <a:t>в жилище пробрался </a:t>
            </a:r>
          </a:p>
          <a:p>
            <a:r>
              <a:rPr lang="ru-RU" sz="3200" dirty="0" smtClean="0"/>
              <a:t>коварный разбойник </a:t>
            </a:r>
          </a:p>
          <a:p>
            <a:r>
              <a:rPr lang="ru-RU" sz="3200" dirty="0" smtClean="0"/>
              <a:t>и похитил почти всех детей?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28625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357826"/>
            <a:ext cx="42614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«Волк и семеро козлят»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3438" y="3286125"/>
            <a:ext cx="3481385" cy="2659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00628" y="285728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33.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35729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6050" y="1500174"/>
            <a:ext cx="4612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Какую ноту кладут в суп?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3357562"/>
            <a:ext cx="1641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 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71736" y="3500438"/>
            <a:ext cx="9601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соль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Gcle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2877" y="2143116"/>
            <a:ext cx="4257705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 34.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85723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071546"/>
            <a:ext cx="640149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называется территория, </a:t>
            </a:r>
          </a:p>
          <a:p>
            <a:r>
              <a:rPr lang="ru-RU" sz="3200" dirty="0" smtClean="0"/>
              <a:t>на которой полностью запрещена </a:t>
            </a:r>
          </a:p>
          <a:p>
            <a:r>
              <a:rPr lang="ru-RU" sz="3200" dirty="0" smtClean="0"/>
              <a:t>какая-либо деятельность человека,</a:t>
            </a:r>
          </a:p>
          <a:p>
            <a:r>
              <a:rPr lang="ru-RU" sz="3200" dirty="0" smtClean="0"/>
              <a:t>где животные и растения </a:t>
            </a:r>
          </a:p>
          <a:p>
            <a:r>
              <a:rPr lang="ru-RU" sz="3200" dirty="0" smtClean="0"/>
              <a:t>охраняются законом?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57200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166" y="5429264"/>
            <a:ext cx="2263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заповедник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pt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3571876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15140" y="142852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35.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071546"/>
            <a:ext cx="507523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Два братца в воду глядятся,</a:t>
            </a:r>
          </a:p>
          <a:p>
            <a:r>
              <a:rPr lang="ru-RU" sz="3200" dirty="0" smtClean="0"/>
              <a:t>а век не сойдутся?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00050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546" y="4071942"/>
            <a:ext cx="2359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берега реки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reWalls.com-14754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3438" y="2071678"/>
            <a:ext cx="4191030" cy="3143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6000768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14290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36.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142984"/>
            <a:ext cx="63726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 Италии одного сказочного героя </a:t>
            </a:r>
          </a:p>
          <a:p>
            <a:r>
              <a:rPr lang="ru-RU" sz="3200" dirty="0" smtClean="0"/>
              <a:t>зовут </a:t>
            </a:r>
            <a:r>
              <a:rPr lang="ru-RU" sz="3200" dirty="0" err="1" smtClean="0"/>
              <a:t>Пиноккио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А как его зовут в нашей стране?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350043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571876"/>
            <a:ext cx="1811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Буратино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0_534cb_5d4c4cfe_XL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857752" y="2714620"/>
            <a:ext cx="2214578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5929330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37.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3108" y="1071546"/>
            <a:ext cx="653396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называется древнейший </a:t>
            </a:r>
          </a:p>
          <a:p>
            <a:r>
              <a:rPr lang="ru-RU" sz="3200" dirty="0" smtClean="0"/>
              <a:t>массовый народный танец на Руси:</a:t>
            </a:r>
          </a:p>
          <a:p>
            <a:r>
              <a:rPr lang="ru-RU" sz="3200" dirty="0" smtClean="0"/>
              <a:t>                                             вальс;</a:t>
            </a:r>
          </a:p>
          <a:p>
            <a:r>
              <a:rPr lang="ru-RU" sz="3200" dirty="0" smtClean="0"/>
              <a:t>                                             хоровод;</a:t>
            </a:r>
          </a:p>
          <a:p>
            <a:r>
              <a:rPr lang="ru-RU" sz="3200" dirty="0" smtClean="0"/>
              <a:t>                                             кадриль?</a:t>
            </a:r>
          </a:p>
          <a:p>
            <a:r>
              <a:rPr lang="ru-RU" dirty="0" smtClean="0"/>
              <a:t>                                                         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71488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5357826"/>
            <a:ext cx="16235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хоровод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d64c6cb433936de0b38c8df8e347ff1f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550" y="2143116"/>
            <a:ext cx="4584828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86512" y="142852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38. 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142984"/>
            <a:ext cx="50717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Где живут личинки стрекоз?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392906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28860" y="4000504"/>
            <a:ext cx="1340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в воде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Lichinka_strekozy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3438" y="1785926"/>
            <a:ext cx="3000396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5929330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15140" y="142852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39.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85723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1000108"/>
            <a:ext cx="42836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Не стукнет, не брякнет,</a:t>
            </a:r>
          </a:p>
          <a:p>
            <a:r>
              <a:rPr lang="ru-RU" sz="3200" dirty="0" smtClean="0"/>
              <a:t>А в окно войдёт.</a:t>
            </a:r>
          </a:p>
          <a:p>
            <a:r>
              <a:rPr lang="ru-RU" sz="3200" dirty="0" smtClean="0"/>
              <a:t>Что это?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428625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71604" y="4929198"/>
            <a:ext cx="277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солнечный луч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avatar_blog_probuzhdenie-big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124" y="2143116"/>
            <a:ext cx="4381531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00760" y="214290"/>
            <a:ext cx="292895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40.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142984"/>
            <a:ext cx="43189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Какой овощ называют </a:t>
            </a:r>
          </a:p>
          <a:p>
            <a:r>
              <a:rPr lang="ru-RU" sz="3200" dirty="0" smtClean="0"/>
              <a:t>«вторым хлебом»?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28625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4929198"/>
            <a:ext cx="20074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картофель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6SNBy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3346" y="2214554"/>
            <a:ext cx="4667282" cy="35004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0694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41.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57148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96915" y="1071546"/>
            <a:ext cx="714708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При выходе из школы два мальчика </a:t>
            </a:r>
          </a:p>
          <a:p>
            <a:r>
              <a:rPr lang="ru-RU" sz="3200" dirty="0" smtClean="0"/>
              <a:t>столкнулись в дверях и никак не могли </a:t>
            </a:r>
          </a:p>
          <a:p>
            <a:r>
              <a:rPr lang="ru-RU" sz="3200" dirty="0" smtClean="0"/>
              <a:t>разойтись. Одному мальчику 8 лет, </a:t>
            </a:r>
          </a:p>
          <a:p>
            <a:r>
              <a:rPr lang="ru-RU" sz="3200" dirty="0" smtClean="0"/>
              <a:t>а другому 9 лет.</a:t>
            </a:r>
          </a:p>
          <a:p>
            <a:r>
              <a:rPr lang="ru-RU" sz="3200" dirty="0" smtClean="0"/>
              <a:t>Который из мальчиков </a:t>
            </a:r>
          </a:p>
          <a:p>
            <a:r>
              <a:rPr lang="ru-RU" sz="3200" dirty="0" smtClean="0"/>
              <a:t>должен уступить дорогу?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5214950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5357826"/>
            <a:ext cx="35192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Уступит дорогу тот,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кто вежливее.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Clampcalendar2008_19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86380" y="4071942"/>
            <a:ext cx="2652789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15074" y="214290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42.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07154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0298" y="1285860"/>
            <a:ext cx="525477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Какое хвойное дерево </a:t>
            </a:r>
          </a:p>
          <a:p>
            <a:r>
              <a:rPr lang="ru-RU" sz="3200" dirty="0" smtClean="0"/>
              <a:t>сбрасывает на зиму иголки?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71472" y="364331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3108" y="4357694"/>
            <a:ext cx="2432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лиственница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pf-img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26639" y="2357429"/>
            <a:ext cx="3635658" cy="3571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86578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 43.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85723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36569" y="1000108"/>
            <a:ext cx="700743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Огородник </a:t>
            </a:r>
            <a:r>
              <a:rPr lang="ru-RU" sz="3200" dirty="0" err="1" smtClean="0"/>
              <a:t>Федос</a:t>
            </a:r>
            <a:r>
              <a:rPr lang="ru-RU" sz="3200" dirty="0" smtClean="0"/>
              <a:t>, у него длинный нос,</a:t>
            </a:r>
          </a:p>
          <a:p>
            <a:r>
              <a:rPr lang="ru-RU" sz="3200" dirty="0" smtClean="0"/>
              <a:t>где ни поклонится – вода льётся.</a:t>
            </a:r>
          </a:p>
          <a:p>
            <a:r>
              <a:rPr lang="ru-RU" sz="3200" dirty="0" smtClean="0"/>
              <a:t>Что это?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3929066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71670" y="4071942"/>
            <a:ext cx="1208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лейка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22942010-04-13485617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2571744"/>
            <a:ext cx="4619636" cy="31326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29322" y="214290"/>
            <a:ext cx="3000396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44.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71435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89074" y="928670"/>
            <a:ext cx="675492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правильно закончить пословицу:</a:t>
            </a:r>
          </a:p>
          <a:p>
            <a:r>
              <a:rPr lang="ru-RU" sz="3200" dirty="0" smtClean="0"/>
              <a:t>Землю красит солнце, а человека …</a:t>
            </a:r>
          </a:p>
          <a:p>
            <a:r>
              <a:rPr lang="ru-RU" sz="3200" dirty="0" smtClean="0"/>
              <a:t>                                           причёска;</a:t>
            </a:r>
          </a:p>
          <a:p>
            <a:r>
              <a:rPr lang="ru-RU" sz="3200" dirty="0" smtClean="0"/>
              <a:t>                                           труд;</a:t>
            </a:r>
          </a:p>
          <a:p>
            <a:r>
              <a:rPr lang="ru-RU" sz="3200" dirty="0" smtClean="0"/>
              <a:t>                                           одежда?</a:t>
            </a:r>
          </a:p>
          <a:p>
            <a:r>
              <a:rPr lang="ru-RU" sz="3200" dirty="0" smtClean="0"/>
              <a:t>                                          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478632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00232" y="4857760"/>
            <a:ext cx="9030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труд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img_124354793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86050" y="2071678"/>
            <a:ext cx="3905249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43636" y="214290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45.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57148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60394" y="1071546"/>
            <a:ext cx="70836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Кто из сказочных героев </a:t>
            </a:r>
          </a:p>
          <a:p>
            <a:r>
              <a:rPr lang="ru-RU" sz="3200" dirty="0" smtClean="0"/>
              <a:t>говорил такие слова:</a:t>
            </a:r>
          </a:p>
          <a:p>
            <a:r>
              <a:rPr lang="ru-RU" sz="3200" dirty="0" smtClean="0"/>
              <a:t>«Я – мужчина в полном расцвете сил»?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42913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08" y="4500570"/>
            <a:ext cx="16838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Карлсон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q7Ks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2714619"/>
            <a:ext cx="3762380" cy="3464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15074" y="214290"/>
            <a:ext cx="2714644" cy="714380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46.   ПРИРОДА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214422"/>
            <a:ext cx="52986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Какая птица не высиживает </a:t>
            </a:r>
          </a:p>
          <a:p>
            <a:r>
              <a:rPr lang="ru-RU" sz="3200" dirty="0" smtClean="0"/>
              <a:t>свои яйца?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00050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Рисунок 8" descr="0009-009-Kukushka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3438" y="1857364"/>
            <a:ext cx="3286148" cy="4429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715140" y="214290"/>
            <a:ext cx="2214578" cy="7143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</a:t>
            </a:r>
            <a:r>
              <a:rPr lang="ru-RU" sz="2000" b="1" dirty="0" smtClean="0">
                <a:solidFill>
                  <a:schemeClr val="tx1"/>
                </a:solidFill>
              </a:rPr>
              <a:t>47.   ЗАГАДКИ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00108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000108"/>
            <a:ext cx="51187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Шагаешь – впереди лежит,</a:t>
            </a:r>
          </a:p>
          <a:p>
            <a:r>
              <a:rPr lang="ru-RU" sz="3200" dirty="0" smtClean="0"/>
              <a:t>Оглянешься – домой бежит.</a:t>
            </a:r>
          </a:p>
          <a:p>
            <a:r>
              <a:rPr lang="ru-RU" sz="3200" dirty="0" smtClean="0"/>
              <a:t>Что это?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407194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4214818"/>
            <a:ext cx="1391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дорога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naturewall-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81260" y="2143116"/>
            <a:ext cx="4588791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214290"/>
            <a:ext cx="2928958" cy="571504"/>
          </a:xfrm>
          <a:prstGeom prst="round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48.   В народе говорят…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071546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1214422"/>
            <a:ext cx="46268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В чём ошибка:</a:t>
            </a:r>
          </a:p>
          <a:p>
            <a:r>
              <a:rPr lang="ru-RU" sz="3200" dirty="0" smtClean="0"/>
              <a:t>«Любишь кататься, </a:t>
            </a:r>
          </a:p>
          <a:p>
            <a:r>
              <a:rPr lang="ru-RU" sz="3200" dirty="0" smtClean="0"/>
              <a:t>люби и таксисту платить?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357694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08" y="4500570"/>
            <a:ext cx="42507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Любишь кататься, </a:t>
            </a:r>
          </a:p>
          <a:p>
            <a:r>
              <a:rPr lang="ru-RU" sz="3200" dirty="0" smtClean="0">
                <a:solidFill>
                  <a:srgbClr val="C00000"/>
                </a:solidFill>
              </a:rPr>
              <a:t>люби и саночки возить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img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786446" y="2714620"/>
            <a:ext cx="2974976" cy="2361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858148" y="5929330"/>
            <a:ext cx="714380" cy="642918"/>
          </a:xfrm>
          <a:prstGeom prst="actionButtonHom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072198" y="142852"/>
            <a:ext cx="2857520" cy="71438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49.   СКАЗКИ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857232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8860" y="1071546"/>
            <a:ext cx="673908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зовут самого умного коротышку </a:t>
            </a:r>
          </a:p>
          <a:p>
            <a:r>
              <a:rPr lang="ru-RU" sz="3200" dirty="0" smtClean="0"/>
              <a:t>Цветочного города?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71472" y="4572008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4643446"/>
            <a:ext cx="1473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C00000"/>
                </a:solidFill>
              </a:rPr>
              <a:t>Знайка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znayka_000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4714876" y="2214554"/>
            <a:ext cx="2714644" cy="39235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714380" cy="642918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29256" y="214290"/>
            <a:ext cx="3429024" cy="71438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 50.   ОБО ВСЁМ НА СВЕТЕ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1978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ВОПРОС: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7422" y="1142984"/>
            <a:ext cx="51673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Как называется природное </a:t>
            </a:r>
          </a:p>
          <a:p>
            <a:r>
              <a:rPr lang="ru-RU" sz="3200" dirty="0" smtClean="0"/>
              <a:t>«огнедышащее» явление?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429132"/>
            <a:ext cx="1526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</a:rPr>
              <a:t>ОТВЕТ:</a:t>
            </a:r>
            <a:endParaRPr lang="ru-RU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08" y="4572008"/>
            <a:ext cx="1375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вулкан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8047_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150" y="2214554"/>
            <a:ext cx="4762533" cy="3571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дети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31692" y="3071810"/>
            <a:ext cx="5698002" cy="35719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21068529">
            <a:off x="1022233" y="709802"/>
            <a:ext cx="5708297" cy="258532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ПОДВЕДЁМ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ИТОГИ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ИГРЫ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1044</TotalTime>
  <Words>1245</Words>
  <Application>Microsoft Office PowerPoint</Application>
  <PresentationFormat>Экран (4:3)</PresentationFormat>
  <Paragraphs>398</Paragraphs>
  <Slides>54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55" baseType="lpstr">
      <vt:lpstr>Трек</vt:lpstr>
      <vt:lpstr>ЗАМОРОЧКИ ИЗ МЕШОЧКА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DNA Project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DNA7 X86</dc:creator>
  <cp:lastModifiedBy>user</cp:lastModifiedBy>
  <cp:revision>118</cp:revision>
  <dcterms:created xsi:type="dcterms:W3CDTF">2013-10-16T18:16:00Z</dcterms:created>
  <dcterms:modified xsi:type="dcterms:W3CDTF">2021-12-01T12:06:48Z</dcterms:modified>
</cp:coreProperties>
</file>