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3"/>
  </p:notesMasterIdLst>
  <p:sldIdLst>
    <p:sldId id="257" r:id="rId2"/>
    <p:sldId id="258" r:id="rId3"/>
    <p:sldId id="260" r:id="rId4"/>
    <p:sldId id="262" r:id="rId5"/>
    <p:sldId id="261" r:id="rId6"/>
    <p:sldId id="259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0688BCD-9D12-48E9-A41A-CCC18A42343B}" type="datetimeFigureOut">
              <a:rPr lang="ru-RU"/>
              <a:pPr>
                <a:defRPr/>
              </a:pPr>
              <a:t>02.02.2012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5AD6317-387E-4A02-8A93-53B6A45E79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86C6AB-1F97-4FC5-86E6-67BE69C9557E}" type="datetime1">
              <a:rPr lang="ru-RU"/>
              <a:pPr>
                <a:defRPr/>
              </a:pPr>
              <a:t>02.02.2012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B34E8D-81CC-4581-974D-87B8DAC749E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D093C-6277-4362-9E42-275CCA5F800B}" type="datetime1">
              <a:rPr lang="ru-RU"/>
              <a:pPr>
                <a:defRPr/>
              </a:pPr>
              <a:t>02.02.2012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76D87-C947-4F58-83DA-A6E72EEB3D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4944B-4707-45A5-9766-E32DC39244DB}" type="datetime1">
              <a:rPr lang="ru-RU"/>
              <a:pPr>
                <a:defRPr/>
              </a:pPr>
              <a:t>02.02.2012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C37A4-B11A-47C6-BD06-F69158D699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EB3FF-25E4-4581-A6F3-3E3E08A29E61}" type="datetime1">
              <a:rPr lang="ru-RU"/>
              <a:pPr>
                <a:defRPr/>
              </a:pPr>
              <a:t>02.02.2012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37007-CA8A-43E9-BE23-D6196B36B9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5A126-4DD5-488E-B264-9FC660026743}" type="datetime1">
              <a:rPr lang="ru-RU"/>
              <a:pPr>
                <a:defRPr/>
              </a:pPr>
              <a:t>02.02.2012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02BF58-D7C5-48D6-A7D4-8798575396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9D00AD-D29A-4C48-A394-55773FC0665C}" type="datetime1">
              <a:rPr lang="ru-RU"/>
              <a:pPr>
                <a:defRPr/>
              </a:pPr>
              <a:t>02.02.2012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C5132-754D-4EFA-8D44-AE8D923B5B9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0E68F-7168-48BD-8C32-F2EB6FC5A207}" type="datetime1">
              <a:rPr lang="ru-RU"/>
              <a:pPr>
                <a:defRPr/>
              </a:pPr>
              <a:t>02.02.2012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0821D-821D-4595-A26C-152C6EE6AFF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7DBABF-7EE5-42DD-9495-5B8ADDB34B67}" type="datetime1">
              <a:rPr lang="ru-RU"/>
              <a:pPr>
                <a:defRPr/>
              </a:pPr>
              <a:t>02.02.2012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B13B3-36F5-4EE6-94C0-8767295DBE9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44686-25F5-4016-8513-B68D0AFBBB89}" type="datetime1">
              <a:rPr lang="ru-RU"/>
              <a:pPr>
                <a:defRPr/>
              </a:pPr>
              <a:t>02.02.2012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B7734-BC55-40A9-B5DF-0403C90FCE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4CB29-76E9-4502-BE69-55C8899171A8}" type="datetime1">
              <a:rPr lang="ru-RU"/>
              <a:pPr>
                <a:defRPr/>
              </a:pPr>
              <a:t>02.02.2012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79B04-2532-4D2B-A389-FCCC411EC0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EB5D11-8D1E-4C75-A882-104ADFB77218}" type="datetime1">
              <a:rPr lang="ru-RU"/>
              <a:pPr>
                <a:defRPr/>
              </a:pPr>
              <a:t>02.02.2012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EADC5-A1D5-4888-A71D-754AFD34C9C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2D7DAC1-13BF-450E-9EAA-6516B992F3CB}" type="datetime1">
              <a:rPr lang="ru-RU"/>
              <a:pPr>
                <a:defRPr/>
              </a:pPr>
              <a:t>02.02.2012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http://aida.ucoz.ru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5D85021-4339-4258-A317-2E53E6F71A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gif"/><Relationship Id="rId13" Type="http://schemas.openxmlformats.org/officeDocument/2006/relationships/image" Target="../media/image15.gif"/><Relationship Id="rId3" Type="http://schemas.openxmlformats.org/officeDocument/2006/relationships/image" Target="../media/image5.gif"/><Relationship Id="rId7" Type="http://schemas.openxmlformats.org/officeDocument/2006/relationships/image" Target="../media/image9.gif"/><Relationship Id="rId12" Type="http://schemas.openxmlformats.org/officeDocument/2006/relationships/image" Target="../media/image14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11" Type="http://schemas.openxmlformats.org/officeDocument/2006/relationships/image" Target="../media/image13.gif"/><Relationship Id="rId5" Type="http://schemas.openxmlformats.org/officeDocument/2006/relationships/image" Target="../media/image7.gif"/><Relationship Id="rId10" Type="http://schemas.openxmlformats.org/officeDocument/2006/relationships/image" Target="../media/image12.gif"/><Relationship Id="rId4" Type="http://schemas.openxmlformats.org/officeDocument/2006/relationships/image" Target="../media/image6.gif"/><Relationship Id="rId9" Type="http://schemas.openxmlformats.org/officeDocument/2006/relationships/image" Target="../media/image11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15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9.jpeg"/><Relationship Id="rId7" Type="http://schemas.openxmlformats.org/officeDocument/2006/relationships/image" Target="../media/image2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jpeg"/><Relationship Id="rId9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5" Type="http://schemas.openxmlformats.org/officeDocument/2006/relationships/image" Target="../media/image35.gif"/><Relationship Id="rId4" Type="http://schemas.openxmlformats.org/officeDocument/2006/relationships/image" Target="../media/image34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7A7A1A-DB10-4975-9F53-28AC0EE5C5F1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  <p:pic>
        <p:nvPicPr>
          <p:cNvPr id="2051" name="Picture 2" descr="C:\Documents and Settings\Кирилл\Рабочий стол\Рабочий стол\МАМА\анимация\2137a0b44f05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625" y="1357313"/>
            <a:ext cx="8286750" cy="5310187"/>
          </a:xfrm>
        </p:spPr>
      </p:pic>
      <p:sp>
        <p:nvSpPr>
          <p:cNvPr id="8" name="Прямоугольник 7"/>
          <p:cNvSpPr/>
          <p:nvPr/>
        </p:nvSpPr>
        <p:spPr>
          <a:xfrm>
            <a:off x="3929058" y="2500306"/>
            <a:ext cx="2398412" cy="64633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Comic Sans MS" pitchFamily="66" charset="0"/>
                <a:cs typeface="+mn-cs"/>
              </a:rPr>
              <a:t>Подготовительная </a:t>
            </a:r>
          </a:p>
          <a:p>
            <a:pPr algn="ctr">
              <a:defRPr/>
            </a:pPr>
            <a:r>
              <a:rPr lang="ru-RU" b="1" i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latin typeface="Comic Sans MS" pitchFamily="66" charset="0"/>
                <a:cs typeface="+mn-cs"/>
              </a:rPr>
              <a:t>к школе группа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500562" y="3714752"/>
            <a:ext cx="1472646" cy="4616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cs typeface="+mn-cs"/>
              </a:rPr>
              <a:t>АПРЕЛЬ</a:t>
            </a:r>
          </a:p>
        </p:txBody>
      </p:sp>
      <p:sp>
        <p:nvSpPr>
          <p:cNvPr id="12" name="Заголовок 1"/>
          <p:cNvSpPr>
            <a:spLocks noGrp="1"/>
          </p:cNvSpPr>
          <p:nvPr>
            <p:ph type="title"/>
          </p:nvPr>
        </p:nvSpPr>
        <p:spPr>
          <a:xfrm>
            <a:off x="357188" y="357188"/>
            <a:ext cx="8429625" cy="1143000"/>
          </a:xfrm>
          <a:solidFill>
            <a:schemeClr val="accent3">
              <a:lumMod val="20000"/>
              <a:lumOff val="80000"/>
            </a:schemeClr>
          </a:solidFill>
          <a:ln w="57150">
            <a:solidFill>
              <a:srgbClr val="FFFF99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defRPr/>
            </a:pPr>
            <a:r>
              <a:rPr lang="ru-RU" sz="3200" b="1" dirty="0" smtClean="0">
                <a:solidFill>
                  <a:srgbClr val="92D050"/>
                </a:solidFill>
                <a:latin typeface="Comic Sans MS" pitchFamily="66" charset="0"/>
              </a:rPr>
              <a:t>«Логопед по пятницам»</a:t>
            </a:r>
          </a:p>
        </p:txBody>
      </p:sp>
      <p:pic>
        <p:nvPicPr>
          <p:cNvPr id="2055" name="Picture 6" descr="1259129478_logope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63" y="285750"/>
            <a:ext cx="1501775" cy="124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1643063" y="428625"/>
            <a:ext cx="6429375" cy="785813"/>
          </a:xfrm>
        </p:spPr>
        <p:txBody>
          <a:bodyPr/>
          <a:lstStyle/>
          <a:p>
            <a:pPr eaLnBrk="1" hangingPunct="1"/>
            <a:r>
              <a:rPr lang="ru-RU" sz="2400" b="1" smtClean="0">
                <a:solidFill>
                  <a:srgbClr val="E46C0A"/>
                </a:solidFill>
                <a:latin typeface="Comic Sans MS" pitchFamily="66" charset="0"/>
              </a:rPr>
              <a:t>Найди картинки, где нет звука «Л».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E4844-229E-44D4-8B14-F3793510CC2F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  <p:pic>
        <p:nvPicPr>
          <p:cNvPr id="3076" name="Picture 2" descr="E:\Картинки\мультяшки\он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42938" y="4714875"/>
            <a:ext cx="1714500" cy="1720850"/>
          </a:xfrm>
        </p:spPr>
      </p:pic>
      <p:pic>
        <p:nvPicPr>
          <p:cNvPr id="3077" name="Picture 4" descr="E:\Картинки\Разн картинки\Анимированные картинки\Elki2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29500" y="1558925"/>
            <a:ext cx="1081088" cy="137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5" descr="E:\Картинки\Разн картинки\Анимированные картинки\eda70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25" y="3954463"/>
            <a:ext cx="1071563" cy="226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6" descr="E:\Картинки\Разн картинки\Анимированные картинки\Kolok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00250" y="3286125"/>
            <a:ext cx="1254125" cy="1223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E:\Картинки\Разн картинки\Анимированные картинки\sw5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5813" y="1643063"/>
            <a:ext cx="163512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 descr="E:\Картинки\Анимированные картинки\RUNRABIT.gi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58000" y="3270250"/>
            <a:ext cx="1714500" cy="163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1" descr="E:\Картинки\Анимированные картинки\Sobaki25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14750" y="3714750"/>
            <a:ext cx="2132013" cy="1133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3" descr="E:\Картинки\Анимация блестяшки\jivotnie_068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857625" y="5357813"/>
            <a:ext cx="1274763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Picture 14" descr="E:\Картинки\Анимация блестяшки\raznoe_092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769140">
            <a:off x="5262563" y="1835150"/>
            <a:ext cx="15494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15" descr="E:\Картинки\Анимация блестяшки\eda_025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7286625" y="5072063"/>
            <a:ext cx="1143000" cy="1131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1" name="Picture 17" descr="E:\Картинки\Анимация блестяшки\jivotnie_081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286125" y="1643063"/>
            <a:ext cx="1427163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Прямоугольник 22"/>
          <p:cNvSpPr/>
          <p:nvPr/>
        </p:nvSpPr>
        <p:spPr>
          <a:xfrm rot="2615765">
            <a:off x="2367558" y="2606049"/>
            <a:ext cx="4078361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dirty="0">
                <a:ln w="1905"/>
                <a:solidFill>
                  <a:schemeClr val="tx1">
                    <a:lumMod val="60000"/>
                    <a:lumOff val="4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Comic Sans MS" pitchFamily="66" charset="0"/>
                <a:cs typeface="+mn-cs"/>
              </a:rPr>
              <a:t>МОЛОДЕЦ!</a:t>
            </a:r>
          </a:p>
        </p:txBody>
      </p:sp>
      <p:pic>
        <p:nvPicPr>
          <p:cNvPr id="3088" name="Рисунок 5" descr="p030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00063" y="428625"/>
            <a:ext cx="100012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28625" y="1428750"/>
            <a:ext cx="8358188" cy="50720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099" name="Заголовок 1"/>
          <p:cNvSpPr>
            <a:spLocks noGrp="1"/>
          </p:cNvSpPr>
          <p:nvPr>
            <p:ph type="title"/>
          </p:nvPr>
        </p:nvSpPr>
        <p:spPr>
          <a:xfrm>
            <a:off x="1357313" y="357188"/>
            <a:ext cx="7429500" cy="928687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ru-RU" sz="2400" b="1" smtClean="0">
                <a:latin typeface="Comic Sans MS" pitchFamily="66" charset="0"/>
              </a:rPr>
              <a:t>Посчитай, сколько в слове гласных звуков? Найди правильный ответ!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CF030A-9055-48F5-98D4-6B043904F6E1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57158" y="1857364"/>
            <a:ext cx="2500330" cy="424731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914400" indent="-914400">
              <a:buFontTx/>
              <a:buAutoNum type="arabicPeriod"/>
              <a:defRPr/>
            </a:pPr>
            <a:endParaRPr lang="ru-RU" sz="5400" b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+mn-cs"/>
            </a:endParaRPr>
          </a:p>
          <a:p>
            <a:pPr marL="914400" indent="-914400">
              <a:buFontTx/>
              <a:buAutoNum type="arabicPeriod"/>
              <a:defRPr/>
            </a:pPr>
            <a:endParaRPr lang="ru-RU" sz="5400" b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+mn-cs"/>
            </a:endParaRPr>
          </a:p>
          <a:p>
            <a:pPr marL="914400" indent="-914400">
              <a:defRPr/>
            </a:pPr>
            <a:r>
              <a:rPr lang="ru-RU" sz="5400" b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Семь </a:t>
            </a:r>
          </a:p>
          <a:p>
            <a:pPr marL="914400" indent="-914400">
              <a:buFontTx/>
              <a:buAutoNum type="arabicPeriod"/>
              <a:defRPr/>
            </a:pPr>
            <a:endParaRPr lang="ru-RU" sz="5400" b="1" u="sng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+mn-cs"/>
            </a:endParaRPr>
          </a:p>
          <a:p>
            <a:pPr marL="914400" indent="-914400">
              <a:defRPr/>
            </a:pPr>
            <a:r>
              <a:rPr lang="ru-RU" sz="5400" b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Пять </a:t>
            </a:r>
          </a:p>
        </p:txBody>
      </p:sp>
      <p:pic>
        <p:nvPicPr>
          <p:cNvPr id="4102" name="Picture 14" descr="E:\Картинки\Анимация блестяшки\raznoe_092.gi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 rot="1291281">
            <a:off x="4373563" y="1973263"/>
            <a:ext cx="3810000" cy="2371725"/>
          </a:xfrm>
        </p:spPr>
      </p:pic>
      <p:sp>
        <p:nvSpPr>
          <p:cNvPr id="14" name="Прямоугольник 13"/>
          <p:cNvSpPr/>
          <p:nvPr/>
        </p:nvSpPr>
        <p:spPr>
          <a:xfrm>
            <a:off x="500034" y="1857364"/>
            <a:ext cx="1450333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u="sng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Три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 rot="1204032">
            <a:off x="3869461" y="4116961"/>
            <a:ext cx="3337773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  <a:cs typeface="+mn-cs"/>
              </a:rPr>
              <a:t>ЛАДОНИ</a:t>
            </a:r>
          </a:p>
        </p:txBody>
      </p:sp>
      <p:pic>
        <p:nvPicPr>
          <p:cNvPr id="4105" name="Рисунок 5" descr="p03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357188"/>
            <a:ext cx="100012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Блок-схема: узел 11"/>
          <p:cNvSpPr/>
          <p:nvPr/>
        </p:nvSpPr>
        <p:spPr>
          <a:xfrm>
            <a:off x="2428875" y="2143125"/>
            <a:ext cx="642938" cy="642938"/>
          </a:xfrm>
          <a:prstGeom prst="flowChartConnector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latin typeface="Comic Sans MS" pitchFamily="66" charset="0"/>
              </a:rPr>
              <a:t>3</a:t>
            </a:r>
          </a:p>
        </p:txBody>
      </p:sp>
      <p:sp>
        <p:nvSpPr>
          <p:cNvPr id="13" name="Блок-схема: узел 12"/>
          <p:cNvSpPr/>
          <p:nvPr/>
        </p:nvSpPr>
        <p:spPr>
          <a:xfrm>
            <a:off x="2428875" y="5429250"/>
            <a:ext cx="642938" cy="642938"/>
          </a:xfrm>
          <a:prstGeom prst="flowChartConnector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latin typeface="Comic Sans MS" pitchFamily="66" charset="0"/>
              </a:rPr>
              <a:t>5</a:t>
            </a:r>
          </a:p>
        </p:txBody>
      </p:sp>
      <p:sp>
        <p:nvSpPr>
          <p:cNvPr id="15" name="Блок-схема: узел 14"/>
          <p:cNvSpPr/>
          <p:nvPr/>
        </p:nvSpPr>
        <p:spPr>
          <a:xfrm>
            <a:off x="2500313" y="3786188"/>
            <a:ext cx="642937" cy="642937"/>
          </a:xfrm>
          <a:prstGeom prst="flowChartConnector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latin typeface="Comic Sans MS" pitchFamily="66" charset="0"/>
              </a:rPr>
              <a:t>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0" grpId="0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4D99EC7-10BF-440B-9F00-248C36F37190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428625" y="1571625"/>
            <a:ext cx="8358188" cy="492918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5125" name="Рисунок 16" descr="а18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1249" t="25182" r="16145" b="37006"/>
          <a:stretch>
            <a:fillRect/>
          </a:stretch>
        </p:blipFill>
        <p:spPr bwMode="auto">
          <a:xfrm>
            <a:off x="500063" y="3429000"/>
            <a:ext cx="2000250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Выноска-облако 21"/>
          <p:cNvSpPr/>
          <p:nvPr/>
        </p:nvSpPr>
        <p:spPr>
          <a:xfrm rot="3034115">
            <a:off x="3289300" y="1116013"/>
            <a:ext cx="5049837" cy="5354638"/>
          </a:xfrm>
          <a:prstGeom prst="cloudCallout">
            <a:avLst>
              <a:gd name="adj1" fmla="val -21737"/>
              <a:gd name="adj2" fmla="val 68548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9" name="Рисунок 18" descr="колобок.jpg"/>
          <p:cNvPicPr/>
          <p:nvPr/>
        </p:nvPicPr>
        <p:blipFill>
          <a:blip r:embed="rId3" cstate="print"/>
          <a:srcRect t="54839" r="68039"/>
          <a:stretch>
            <a:fillRect/>
          </a:stretch>
        </p:blipFill>
        <p:spPr bwMode="auto">
          <a:xfrm>
            <a:off x="6572264" y="3929066"/>
            <a:ext cx="1500198" cy="142876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20" name="Рисунок 19" descr="колобок.jpg"/>
          <p:cNvPicPr/>
          <p:nvPr/>
        </p:nvPicPr>
        <p:blipFill>
          <a:blip r:embed="rId3" cstate="print"/>
          <a:srcRect l="70444" b="51613"/>
          <a:stretch>
            <a:fillRect/>
          </a:stretch>
        </p:blipFill>
        <p:spPr bwMode="auto">
          <a:xfrm>
            <a:off x="5072066" y="2928934"/>
            <a:ext cx="1571636" cy="157163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8" name="Рисунок 17" descr="колобок.jpg"/>
          <p:cNvPicPr/>
          <p:nvPr/>
        </p:nvPicPr>
        <p:blipFill>
          <a:blip r:embed="rId3" cstate="print"/>
          <a:srcRect l="30759" t="20967" r="29556" b="27419"/>
          <a:stretch>
            <a:fillRect/>
          </a:stretch>
        </p:blipFill>
        <p:spPr bwMode="auto">
          <a:xfrm>
            <a:off x="6429388" y="2214554"/>
            <a:ext cx="1571636" cy="1500198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4" name="Рисунок 13" descr="смешарик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4572008"/>
            <a:ext cx="1643074" cy="157163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5" name="Рисунок 14" descr="поваренок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2786058"/>
            <a:ext cx="1571636" cy="152643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6" name="Рисунок 15" descr="доктор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7752" y="1500174"/>
            <a:ext cx="1470261" cy="139286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sp>
        <p:nvSpPr>
          <p:cNvPr id="23" name="Прямоугольник 22"/>
          <p:cNvSpPr/>
          <p:nvPr/>
        </p:nvSpPr>
        <p:spPr>
          <a:xfrm rot="20394452">
            <a:off x="567563" y="2285732"/>
            <a:ext cx="3429271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200" b="1" spc="50" dirty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  <a:cs typeface="+mn-cs"/>
              </a:rPr>
              <a:t>Ко – </a:t>
            </a:r>
            <a:r>
              <a:rPr lang="ru-RU" sz="3200" b="1" spc="50" dirty="0" err="1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  <a:cs typeface="+mn-cs"/>
              </a:rPr>
              <a:t>ло</a:t>
            </a:r>
            <a:r>
              <a:rPr lang="ru-RU" sz="3200" b="1" spc="50" dirty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omic Sans MS" pitchFamily="66" charset="0"/>
                <a:cs typeface="+mn-cs"/>
              </a:rPr>
              <a:t> - бок</a:t>
            </a:r>
          </a:p>
        </p:txBody>
      </p:sp>
      <p:pic>
        <p:nvPicPr>
          <p:cNvPr id="5134" name="Рисунок 5" descr="p030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8625" y="357188"/>
            <a:ext cx="1000125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Box 23"/>
          <p:cNvSpPr txBox="1"/>
          <p:nvPr/>
        </p:nvSpPr>
        <p:spPr>
          <a:xfrm>
            <a:off x="1571625" y="428625"/>
            <a:ext cx="7286625" cy="830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chemeClr val="accent1">
                    <a:lumMod val="75000"/>
                  </a:schemeClr>
                </a:solidFill>
                <a:latin typeface="Comic Sans MS" pitchFamily="66" charset="0"/>
              </a:rPr>
              <a:t>Помоги Малышу найти картинку, в названии которой есть три слога, и есть звук «Л»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28625" y="1714500"/>
            <a:ext cx="8358188" cy="4786313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147" name="Заголовок 1"/>
          <p:cNvSpPr>
            <a:spLocks noGrp="1"/>
          </p:cNvSpPr>
          <p:nvPr>
            <p:ph type="ctrTitle"/>
          </p:nvPr>
        </p:nvSpPr>
        <p:spPr>
          <a:xfrm>
            <a:off x="1071563" y="428625"/>
            <a:ext cx="7715250" cy="1214438"/>
          </a:xfrm>
        </p:spPr>
        <p:txBody>
          <a:bodyPr/>
          <a:lstStyle/>
          <a:p>
            <a:pPr eaLnBrk="1" hangingPunct="1"/>
            <a:r>
              <a:rPr lang="ru-RU" sz="2400" b="1" smtClean="0">
                <a:latin typeface="Comic Sans MS" pitchFamily="66" charset="0"/>
              </a:rPr>
              <a:t>Угадай, кого Карлсон пригласил к себе в гости?</a:t>
            </a:r>
            <a:br>
              <a:rPr lang="ru-RU" sz="2400" b="1" smtClean="0">
                <a:latin typeface="Comic Sans MS" pitchFamily="66" charset="0"/>
              </a:rPr>
            </a:br>
            <a:r>
              <a:rPr lang="ru-RU" sz="1800" b="1" smtClean="0">
                <a:latin typeface="Comic Sans MS" pitchFamily="66" charset="0"/>
              </a:rPr>
              <a:t>Покажи картинку, которая соответствует схеме.</a:t>
            </a:r>
          </a:p>
        </p:txBody>
      </p:sp>
      <p:pic>
        <p:nvPicPr>
          <p:cNvPr id="9" name="Рисунок 8" descr="колобок.jpg"/>
          <p:cNvPicPr/>
          <p:nvPr/>
        </p:nvPicPr>
        <p:blipFill>
          <a:blip r:embed="rId2" cstate="print"/>
          <a:srcRect t="54839" r="68039"/>
          <a:stretch>
            <a:fillRect/>
          </a:stretch>
        </p:blipFill>
        <p:spPr bwMode="auto">
          <a:xfrm>
            <a:off x="5214942" y="2357430"/>
            <a:ext cx="1857388" cy="171451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63500"/>
          </a:effectLst>
        </p:spPr>
      </p:pic>
      <p:pic>
        <p:nvPicPr>
          <p:cNvPr id="13" name="Рисунок 12" descr="колобок.jpg"/>
          <p:cNvPicPr/>
          <p:nvPr/>
        </p:nvPicPr>
        <p:blipFill>
          <a:blip r:embed="rId2" cstate="print"/>
          <a:srcRect l="30759" t="20967" r="29556" b="27419"/>
          <a:stretch>
            <a:fillRect/>
          </a:stretch>
        </p:blipFill>
        <p:spPr bwMode="auto">
          <a:xfrm>
            <a:off x="928662" y="2285992"/>
            <a:ext cx="1857388" cy="178595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3">
                <a:satMod val="175000"/>
                <a:alpha val="40000"/>
              </a:schemeClr>
            </a:glow>
            <a:softEdge rad="127000"/>
          </a:effectLst>
        </p:spPr>
      </p:pic>
      <p:pic>
        <p:nvPicPr>
          <p:cNvPr id="16" name="Рисунок 15" descr="поваренок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357430"/>
            <a:ext cx="1857388" cy="1714512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63500"/>
          </a:effectLst>
        </p:spPr>
      </p:pic>
      <p:pic>
        <p:nvPicPr>
          <p:cNvPr id="15" name="Рисунок 14" descr="акарл"/>
          <p:cNvPicPr/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199965">
            <a:off x="6447480" y="3871315"/>
            <a:ext cx="2509558" cy="263705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w="101600" prst="riblet"/>
          </a:sp3d>
        </p:spPr>
      </p:pic>
      <p:pic>
        <p:nvPicPr>
          <p:cNvPr id="1026" name="Picture 2" descr="сканирование00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48" y="5214950"/>
            <a:ext cx="815761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027" name="Picture 3" descr="сканирование00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71802" y="5214950"/>
            <a:ext cx="806428" cy="799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028" name="Picture 4" descr="сканирование00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85984" y="5214950"/>
            <a:ext cx="78657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029" name="Picture 5" descr="сканирование00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714876" y="5214950"/>
            <a:ext cx="785818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19" name="Picture 3" descr="сканирование00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00166" y="5214950"/>
            <a:ext cx="806428" cy="799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20" name="Picture 3" descr="сканирование00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00694" y="5214950"/>
            <a:ext cx="806428" cy="799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21" name="Picture 5" descr="сканирование00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9058" y="5214950"/>
            <a:ext cx="785818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14300" prst="artDeco"/>
          </a:sp3d>
        </p:spPr>
      </p:pic>
      <p:pic>
        <p:nvPicPr>
          <p:cNvPr id="6159" name="Рисунок 5" descr="p030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0063" y="571500"/>
            <a:ext cx="107156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365F599-9533-4754-9F18-8A66CE65B150}" type="slidenum">
              <a:rPr lang="ru-RU"/>
              <a:pPr>
                <a:defRPr/>
              </a:pPr>
              <a:t>6</a:t>
            </a:fld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28625" y="1571625"/>
            <a:ext cx="8358188" cy="49291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7175" name="Picture 4" descr="ваза на стол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071678"/>
            <a:ext cx="3357586" cy="257119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176" name="Picture 6" descr="рыбки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00628" y="2846195"/>
            <a:ext cx="3535360" cy="25116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3">
                <a:lumMod val="75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Прямоугольник 12"/>
          <p:cNvSpPr/>
          <p:nvPr/>
        </p:nvSpPr>
        <p:spPr>
          <a:xfrm>
            <a:off x="4214810" y="1785926"/>
            <a:ext cx="4381264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Цветы стоят … вазе.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43127" y="5715016"/>
            <a:ext cx="629941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32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Рыбки плавают … аквариуме.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858016" y="1428736"/>
            <a:ext cx="61106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в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3714744" y="5357826"/>
            <a:ext cx="611065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+mn-cs"/>
              </a:rPr>
              <a:t>в</a:t>
            </a:r>
          </a:p>
        </p:txBody>
      </p:sp>
      <p:pic>
        <p:nvPicPr>
          <p:cNvPr id="7179" name="Рисунок 5" descr="p03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3" y="428625"/>
            <a:ext cx="1071562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1643063" y="500063"/>
            <a:ext cx="6929437" cy="8302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Вставь маленькое слово (предлог) в </a:t>
            </a:r>
          </a:p>
          <a:p>
            <a:pPr>
              <a:defRPr/>
            </a:pPr>
            <a:r>
              <a:rPr lang="ru-RU" sz="2400" b="1" dirty="0">
                <a:solidFill>
                  <a:schemeClr val="accent3">
                    <a:lumMod val="75000"/>
                  </a:schemeClr>
                </a:solidFill>
                <a:latin typeface="Comic Sans MS" pitchFamily="66" charset="0"/>
              </a:rPr>
              <a:t>предложение и прочитайте, что получится!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24AA97-30B1-4412-A1F3-B2BC0EB0DD48}" type="slidenum">
              <a:rPr lang="ru-RU" smtClean="0"/>
              <a:pPr>
                <a:defRPr/>
              </a:pPr>
              <a:t>7</a:t>
            </a:fld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28625" y="428625"/>
            <a:ext cx="8358188" cy="6072188"/>
          </a:xfrm>
          <a:prstGeom prst="rect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0" name="Picture 9" descr="из-за дерев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333850">
            <a:off x="725645" y="1639638"/>
            <a:ext cx="3064895" cy="36669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Picture 4" descr="кошка под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95162">
            <a:off x="5002007" y="2064467"/>
            <a:ext cx="3314696" cy="35067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92D05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582797" y="500042"/>
            <a:ext cx="8158260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Мальчик выглядывает     …     дерева.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3129928" y="5857892"/>
            <a:ext cx="5787483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+mn-cs"/>
              </a:rPr>
              <a:t>Кошка залезла   …   кресло.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643570" y="571480"/>
            <a:ext cx="1234056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2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+mn-cs"/>
              </a:rPr>
              <a:t>из-за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286512" y="5857892"/>
            <a:ext cx="939103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2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+mn-cs"/>
              </a:rPr>
              <a:t>под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Содержимое 2"/>
          <p:cNvSpPr>
            <a:spLocks noGrp="1"/>
          </p:cNvSpPr>
          <p:nvPr>
            <p:ph idx="1"/>
          </p:nvPr>
        </p:nvSpPr>
        <p:spPr>
          <a:xfrm>
            <a:off x="1000125" y="1071563"/>
            <a:ext cx="7715250" cy="4786312"/>
          </a:xfrm>
          <a:solidFill>
            <a:schemeClr val="bg1"/>
          </a:solidFill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ru-RU" sz="2400" b="1" smtClean="0">
                <a:solidFill>
                  <a:srgbClr val="00B050"/>
                </a:solidFill>
              </a:rPr>
              <a:t>    </a:t>
            </a:r>
          </a:p>
        </p:txBody>
      </p:sp>
      <p:sp>
        <p:nvSpPr>
          <p:cNvPr id="8" name="Лента лицом вверх 7"/>
          <p:cNvSpPr/>
          <p:nvPr/>
        </p:nvSpPr>
        <p:spPr>
          <a:xfrm>
            <a:off x="2928938" y="1428750"/>
            <a:ext cx="5500687" cy="1643063"/>
          </a:xfrm>
          <a:prstGeom prst="ribbon2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9" name="Лента лицом вверх 8"/>
          <p:cNvSpPr/>
          <p:nvPr/>
        </p:nvSpPr>
        <p:spPr>
          <a:xfrm>
            <a:off x="3000375" y="3000375"/>
            <a:ext cx="5429250" cy="1643063"/>
          </a:xfrm>
          <a:prstGeom prst="ribbon2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Лента лицом вверх 9"/>
          <p:cNvSpPr/>
          <p:nvPr/>
        </p:nvSpPr>
        <p:spPr>
          <a:xfrm>
            <a:off x="3000375" y="4786313"/>
            <a:ext cx="5572125" cy="1643062"/>
          </a:xfrm>
          <a:prstGeom prst="ribbon2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4500563" y="1643063"/>
            <a:ext cx="571500" cy="5715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6143625" y="1643063"/>
            <a:ext cx="571500" cy="5715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у</a:t>
            </a:r>
          </a:p>
        </p:txBody>
      </p:sp>
      <p:sp>
        <p:nvSpPr>
          <p:cNvPr id="23" name="Овал 22"/>
          <p:cNvSpPr/>
          <p:nvPr/>
        </p:nvSpPr>
        <p:spPr>
          <a:xfrm>
            <a:off x="6357938" y="3571875"/>
            <a:ext cx="571500" cy="57150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rgbClr val="00B050"/>
                </a:solidFill>
              </a:rPr>
              <a:t>у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572000" y="1643063"/>
            <a:ext cx="446088" cy="5842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cs typeface="+mn-cs"/>
              </a:rPr>
              <a:t>л</a:t>
            </a:r>
          </a:p>
        </p:txBody>
      </p:sp>
      <p:sp>
        <p:nvSpPr>
          <p:cNvPr id="21" name="Овал 20"/>
          <p:cNvSpPr/>
          <p:nvPr/>
        </p:nvSpPr>
        <p:spPr>
          <a:xfrm>
            <a:off x="5286375" y="1643063"/>
            <a:ext cx="571500" cy="571500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chemeClr val="accent6">
                    <a:lumMod val="75000"/>
                  </a:schemeClr>
                </a:solidFill>
              </a:rPr>
              <a:t>к</a:t>
            </a:r>
          </a:p>
        </p:txBody>
      </p:sp>
      <p:sp>
        <p:nvSpPr>
          <p:cNvPr id="25" name="Овал 24"/>
          <p:cNvSpPr/>
          <p:nvPr/>
        </p:nvSpPr>
        <p:spPr>
          <a:xfrm>
            <a:off x="5715000" y="3571875"/>
            <a:ext cx="571500" cy="57150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rgbClr val="00B050"/>
                </a:solidFill>
              </a:rPr>
              <a:t>л</a:t>
            </a:r>
          </a:p>
        </p:txBody>
      </p:sp>
      <p:sp>
        <p:nvSpPr>
          <p:cNvPr id="26" name="Овал 25"/>
          <p:cNvSpPr/>
          <p:nvPr/>
        </p:nvSpPr>
        <p:spPr>
          <a:xfrm>
            <a:off x="5072063" y="3571875"/>
            <a:ext cx="571500" cy="57150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rgbClr val="00B050"/>
                </a:solidFill>
              </a:rPr>
              <a:t>а</a:t>
            </a:r>
          </a:p>
        </p:txBody>
      </p:sp>
      <p:sp>
        <p:nvSpPr>
          <p:cNvPr id="27" name="Овал 26"/>
          <p:cNvSpPr/>
          <p:nvPr/>
        </p:nvSpPr>
        <p:spPr>
          <a:xfrm>
            <a:off x="4429125" y="3571875"/>
            <a:ext cx="571500" cy="57150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err="1">
                <a:solidFill>
                  <a:srgbClr val="00B050"/>
                </a:solidFill>
              </a:rPr>
              <a:t>н</a:t>
            </a:r>
            <a:endParaRPr lang="ru-RU" sz="3600" b="1" dirty="0">
              <a:solidFill>
                <a:srgbClr val="00B050"/>
              </a:solidFill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4357688" y="5429250"/>
            <a:ext cx="571500" cy="5715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rgbClr val="0070C0"/>
                </a:solidFill>
              </a:rPr>
              <a:t>т</a:t>
            </a:r>
          </a:p>
        </p:txBody>
      </p:sp>
      <p:sp>
        <p:nvSpPr>
          <p:cNvPr id="29" name="Овал 28"/>
          <p:cNvSpPr/>
          <p:nvPr/>
        </p:nvSpPr>
        <p:spPr>
          <a:xfrm>
            <a:off x="6643688" y="5429250"/>
            <a:ext cx="571500" cy="5715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rgbClr val="0070C0"/>
                </a:solidFill>
              </a:rPr>
              <a:t>о</a:t>
            </a:r>
          </a:p>
        </p:txBody>
      </p:sp>
      <p:sp>
        <p:nvSpPr>
          <p:cNvPr id="30" name="Овал 29"/>
          <p:cNvSpPr/>
          <p:nvPr/>
        </p:nvSpPr>
        <p:spPr>
          <a:xfrm>
            <a:off x="6072188" y="5429250"/>
            <a:ext cx="571500" cy="5715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err="1">
                <a:solidFill>
                  <a:srgbClr val="0070C0"/>
                </a:solidFill>
              </a:rPr>
              <a:t>п</a:t>
            </a: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5500688" y="5429250"/>
            <a:ext cx="571500" cy="5715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 err="1">
                <a:solidFill>
                  <a:srgbClr val="0070C0"/>
                </a:solidFill>
              </a:rPr>
              <a:t>р</a:t>
            </a:r>
            <a:endParaRPr lang="ru-RU" sz="3600" b="1" dirty="0">
              <a:solidFill>
                <a:srgbClr val="0070C0"/>
              </a:solidFill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4929188" y="5429250"/>
            <a:ext cx="571500" cy="571500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rgbClr val="0070C0"/>
                </a:solidFill>
              </a:rPr>
              <a:t>о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4429125" y="1571625"/>
            <a:ext cx="2357438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6000" b="1" dirty="0">
                <a:solidFill>
                  <a:schemeClr val="accent6">
                    <a:lumMod val="75000"/>
                  </a:schemeClr>
                </a:solidFill>
              </a:rPr>
              <a:t>лук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4429125" y="3286125"/>
            <a:ext cx="2500313" cy="9144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6000" b="1" dirty="0">
                <a:solidFill>
                  <a:schemeClr val="accent3">
                    <a:lumMod val="75000"/>
                  </a:schemeClr>
                </a:solidFill>
              </a:rPr>
              <a:t>луна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4357688" y="5143500"/>
            <a:ext cx="2857500" cy="91440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6000" b="1" dirty="0">
                <a:solidFill>
                  <a:srgbClr val="00B0F0"/>
                </a:solidFill>
              </a:rPr>
              <a:t>топор</a:t>
            </a:r>
          </a:p>
        </p:txBody>
      </p:sp>
      <p:pic>
        <p:nvPicPr>
          <p:cNvPr id="9238" name="Рисунок 4" descr="j68067_1234519771.png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/>
          <a:srcRect l="26086" r="17390"/>
          <a:stretch>
            <a:fillRect/>
          </a:stretch>
        </p:blipFill>
        <p:spPr bwMode="auto">
          <a:xfrm>
            <a:off x="428625" y="2000250"/>
            <a:ext cx="2503488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39" name="Рисунок 5" descr="p030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" y="714375"/>
            <a:ext cx="1071563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Заголовок 1"/>
          <p:cNvSpPr txBox="1">
            <a:spLocks/>
          </p:cNvSpPr>
          <p:nvPr/>
        </p:nvSpPr>
        <p:spPr bwMode="auto">
          <a:xfrm>
            <a:off x="428596" y="428604"/>
            <a:ext cx="2286016" cy="35719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ru-RU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Comic Sans MS" pitchFamily="66" charset="0"/>
                <a:ea typeface="+mj-ea"/>
                <a:cs typeface="+mj-cs"/>
              </a:rPr>
              <a:t>Звуки «Л» и «Р»</a:t>
            </a:r>
          </a:p>
        </p:txBody>
      </p:sp>
      <p:sp>
        <p:nvSpPr>
          <p:cNvPr id="9241" name="TextBox 39"/>
          <p:cNvSpPr txBox="1">
            <a:spLocks noChangeArrowheads="1"/>
          </p:cNvSpPr>
          <p:nvPr/>
        </p:nvSpPr>
        <p:spPr bwMode="auto">
          <a:xfrm>
            <a:off x="2643188" y="357188"/>
            <a:ext cx="485775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 b="1">
                <a:latin typeface="Comic Sans MS" pitchFamily="66" charset="0"/>
              </a:rPr>
              <a:t>Исправь Незнайкины ошибки! </a:t>
            </a:r>
          </a:p>
          <a:p>
            <a:r>
              <a:rPr lang="ru-RU" sz="2400" b="1">
                <a:latin typeface="Comic Sans MS" pitchFamily="66" charset="0"/>
              </a:rPr>
              <a:t>Собери слово из букв!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642938" y="428625"/>
            <a:ext cx="8072437" cy="571500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ru-RU" smtClean="0"/>
              <a:t> </a:t>
            </a:r>
            <a:br>
              <a:rPr lang="ru-RU" smtClean="0"/>
            </a:br>
            <a:r>
              <a:rPr lang="ru-RU" sz="2400" b="1" smtClean="0">
                <a:latin typeface="Comic Sans MS" pitchFamily="66" charset="0"/>
              </a:rPr>
              <a:t>«Поиграй с Буратино в новые слова» </a:t>
            </a:r>
            <a:r>
              <a:rPr lang="ru-RU" sz="2400" smtClean="0">
                <a:latin typeface="Comic Sans MS" pitchFamily="66" charset="0"/>
              </a:rPr>
              <a:t/>
            </a:r>
            <a:br>
              <a:rPr lang="ru-RU" sz="2400" smtClean="0">
                <a:latin typeface="Comic Sans MS" pitchFamily="66" charset="0"/>
              </a:rPr>
            </a:br>
            <a:r>
              <a:rPr lang="ru-RU" sz="1800" smtClean="0">
                <a:latin typeface="Comic Sans MS" pitchFamily="66" charset="0"/>
              </a:rPr>
              <a:t>меняй местами звуки «Р» и «Л», получится новое слово</a:t>
            </a:r>
            <a:r>
              <a:rPr lang="ru-RU" sz="2400" smtClean="0">
                <a:latin typeface="Comic Sans MS" pitchFamily="66" charset="0"/>
              </a:rPr>
              <a:t/>
            </a:r>
            <a:br>
              <a:rPr lang="ru-RU" sz="2400" smtClean="0">
                <a:latin typeface="Comic Sans MS" pitchFamily="66" charset="0"/>
              </a:rPr>
            </a:br>
            <a:endParaRPr lang="ru-RU" sz="2400" smtClean="0">
              <a:latin typeface="Comic Sans MS" pitchFamily="66" charset="0"/>
            </a:endParaRP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8" name="Прямоугольник 7"/>
          <p:cNvSpPr/>
          <p:nvPr/>
        </p:nvSpPr>
        <p:spPr>
          <a:xfrm>
            <a:off x="500063" y="1571625"/>
            <a:ext cx="8286750" cy="485775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0245" name="Рисунок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2349500"/>
            <a:ext cx="2174875" cy="337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2714612" y="1500174"/>
            <a:ext cx="2000264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solidFill>
                  <a:schemeClr val="accent1">
                    <a:lumMod val="75000"/>
                  </a:schemeClr>
                </a:solidFill>
                <a:cs typeface="+mn-cs"/>
              </a:rPr>
              <a:t>лак</a:t>
            </a: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 </a:t>
            </a:r>
            <a:r>
              <a:rPr lang="ru-RU" sz="54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-</a:t>
            </a: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643438" y="1500174"/>
            <a:ext cx="1338829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рак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786050" y="3643314"/>
            <a:ext cx="2209259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Лука -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5143504" y="3571876"/>
            <a:ext cx="171444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рука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714612" y="2500306"/>
            <a:ext cx="2496709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рама -</a:t>
            </a:r>
            <a:r>
              <a:rPr lang="ru-RU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000628" y="2500306"/>
            <a:ext cx="1897186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лама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786050" y="4857760"/>
            <a:ext cx="2708307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рожки -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643570" y="4857760"/>
            <a:ext cx="2292039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ложки</a:t>
            </a:r>
          </a:p>
        </p:txBody>
      </p:sp>
      <p:pic>
        <p:nvPicPr>
          <p:cNvPr id="10254" name="Рисунок 5" descr="p03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" y="428625"/>
            <a:ext cx="1071563" cy="107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428625" y="1428750"/>
            <a:ext cx="8358188" cy="5072063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928794" y="428604"/>
            <a:ext cx="5286412" cy="46166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  <a:cs typeface="+mn-cs"/>
              </a:rPr>
              <a:t>«Подбери картинку к схеме»</a:t>
            </a:r>
          </a:p>
        </p:txBody>
      </p:sp>
      <p:pic>
        <p:nvPicPr>
          <p:cNvPr id="11269" name="Picture 2" descr="E:\Картинки\Анимация блестяшки\priroda_064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3" y="1500188"/>
            <a:ext cx="1898650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3" descr="E:\Картинки\Анимация блестяшки\9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25" y="2814638"/>
            <a:ext cx="2333625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Picture 4" descr="FLOW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8" y="3714750"/>
            <a:ext cx="1895475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6000760" y="1571612"/>
            <a:ext cx="2262159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+mn-cs"/>
              </a:rPr>
              <a:t>- О - а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000760" y="2786058"/>
            <a:ext cx="2529860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cs typeface="+mn-cs"/>
              </a:rPr>
              <a:t>Р – Б - 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572132" y="3857628"/>
            <a:ext cx="312457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cs typeface="+mn-cs"/>
              </a:rPr>
              <a:t>- А – УГ -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643174" y="6072206"/>
            <a:ext cx="5161990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Comic Sans MS" pitchFamily="66" charset="0"/>
                <a:cs typeface="+mn-cs"/>
              </a:rPr>
              <a:t>Какой первый звук во всех словах?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4429124" y="5143512"/>
            <a:ext cx="64633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cs typeface="+mn-cs"/>
              </a:rPr>
              <a:t>Р</a:t>
            </a:r>
          </a:p>
        </p:txBody>
      </p:sp>
      <p:pic>
        <p:nvPicPr>
          <p:cNvPr id="1029" name="Picture 5" descr="E:\Картинки\Разн картинки\Анимированные картинки\angel3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-1898830">
            <a:off x="5537200" y="1408113"/>
            <a:ext cx="3211513" cy="295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Прямоугольник 20"/>
          <p:cNvSpPr/>
          <p:nvPr/>
        </p:nvSpPr>
        <p:spPr>
          <a:xfrm rot="19233876">
            <a:off x="4835107" y="3872392"/>
            <a:ext cx="1830566" cy="58477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3200" b="1" dirty="0">
                <a:ln w="11430"/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У</a:t>
            </a:r>
            <a:r>
              <a:rPr lang="ru-RU" sz="32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м</a:t>
            </a:r>
            <a:r>
              <a:rPr lang="ru-RU" sz="3200" b="1" dirty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н</a:t>
            </a:r>
            <a:r>
              <a:rPr lang="ru-RU" sz="3200" b="1" dirty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и</a:t>
            </a:r>
            <a:r>
              <a:rPr lang="ru-RU" sz="3200" b="1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ц</a:t>
            </a:r>
            <a:r>
              <a:rPr lang="ru-RU" sz="3200" b="1" dirty="0">
                <a:ln w="11430"/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а</a:t>
            </a:r>
            <a:r>
              <a:rPr lang="ru-RU" sz="3200" b="1" dirty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cs typeface="+mn-cs"/>
              </a:rPr>
              <a:t>!</a:t>
            </a:r>
          </a:p>
        </p:txBody>
      </p:sp>
      <p:pic>
        <p:nvPicPr>
          <p:cNvPr id="11279" name="Рисунок 5" descr="p030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625" y="357188"/>
            <a:ext cx="1071563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6337 -0.00278 -0.12691 -0.00348 -0.19028 -0.00649 C -0.30851 -0.00348 -0.41597 -0.00764 -0.53871 -0.00857 C -0.53976 0.06736 -0.54097 0.14328 -0.54201 0.21921 C -0.54253 0.25324 -0.54097 0.24513 -0.54514 0.26226 C -0.54653 0.32916 -0.54514 0.35648 -0.54514 0.41921 " pathEditMode="relative" ptsTypes="fffffA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08 0.07685 C 0.00712 0.11458 0.0092 0.12523 0.00208 0.18241 C 0.00156 0.18658 -0.00434 0.18125 -0.00747 0.18009 C -0.01077 0.17894 -0.01389 0.17662 -0.01719 0.17593 C -0.02465 0.17454 -0.03212 0.17176 -0.03976 0.17153 C -0.07847 0.17014 -0.1559 0.16736 -0.1559 0.16736 C -0.19167 0.15695 -0.23073 0.15949 -0.26719 0.15857 C -0.31077 0.15741 -0.35955 0.18426 -0.39792 0.15648 C -0.41823 0.1419 -0.39792 0.09491 -0.39792 0.06412 " pathEditMode="relative" ptsTypes="ffffffffA">
                                      <p:cBhvr>
                                        <p:cTn id="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1927 -0.03797 0.00278 -0.00301 0.00486 -0.12037 C 0.00556 -0.1551 0.00712 -0.20996 0.00816 -0.24514 C 0.00643 -0.29676 0.01736 -0.30301 -0.00486 -0.29237 C -0.19027 -0.29399 -0.37586 -0.30116 -0.56128 -0.30116 " pathEditMode="relative" ptsTypes="ffffA"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428625" y="1571625"/>
            <a:ext cx="8358188" cy="492918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357188"/>
            <a:ext cx="8501063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eaLnBrk="1" hangingPunct="1">
              <a:defRPr/>
            </a:pPr>
            <a:endParaRPr lang="ru-RU" dirty="0">
              <a:latin typeface="Comic Sans MS" pitchFamily="66" charset="0"/>
            </a:endParaRPr>
          </a:p>
        </p:txBody>
      </p:sp>
      <p:pic>
        <p:nvPicPr>
          <p:cNvPr id="12292" name="Picture 2" descr="C:\Documents and Settings\Галина\Мои документы\Картинки\Анимированные картинки\babochka018.gif"/>
          <p:cNvPicPr>
            <a:picLocks noGrp="1" noChangeAspect="1" noChangeArrowheads="1" noCro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28688" y="2071688"/>
            <a:ext cx="1571625" cy="2409825"/>
          </a:xfrm>
        </p:spPr>
      </p:pic>
      <p:pic>
        <p:nvPicPr>
          <p:cNvPr id="12293" name="Picture 2" descr="C:\Documents and Settings\Галина\Мои документы\Картинки\Анимированные картинки\babochka01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688" y="2143125"/>
            <a:ext cx="1643062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1428728" y="571480"/>
            <a:ext cx="6357982" cy="707886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 pitchFamily="66" charset="0"/>
                <a:cs typeface="+mn-cs"/>
              </a:rPr>
              <a:t>М О Л О Д Е Ц !</a:t>
            </a:r>
          </a:p>
        </p:txBody>
      </p:sp>
      <p:pic>
        <p:nvPicPr>
          <p:cNvPr id="12295" name="Picture 3" descr="C:\Documents and Settings\Галина\Мои документы\Картинки\Анимация блестяшки\cveti_13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63" y="5786438"/>
            <a:ext cx="2714625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Picture 3" descr="C:\Documents and Settings\Галина\Мои документы\Картинки\Анимация блестяшки\cveti_13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88" y="5857875"/>
            <a:ext cx="314325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Picture 3" descr="C:\Documents and Settings\Галина\Мои документы\Картинки\Анимация блестяшки\cveti_13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9000" y="5857875"/>
            <a:ext cx="2928938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Picture 4" descr="C:\Documents and Settings\Галина\Мои документы\Картинки\Анимированные картинки\baby14_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88" y="2714625"/>
            <a:ext cx="265430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Праздник детский 2">
  <a:themeElements>
    <a:clrScheme name="Другая 49">
      <a:dk1>
        <a:srgbClr val="8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402</TotalTime>
  <Words>200</Words>
  <Application>Microsoft Office PowerPoint</Application>
  <PresentationFormat>Экран (4:3)</PresentationFormat>
  <Paragraphs>72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5" baseType="lpstr">
      <vt:lpstr>Arial</vt:lpstr>
      <vt:lpstr>Calibri</vt:lpstr>
      <vt:lpstr>Comic Sans MS</vt:lpstr>
      <vt:lpstr>Праздник детский 2</vt:lpstr>
      <vt:lpstr>«Логопед по пятницам»</vt:lpstr>
      <vt:lpstr>Найди картинки, где нет звука «Л».</vt:lpstr>
      <vt:lpstr>Посчитай, сколько в слове гласных звуков? Найди правильный ответ!</vt:lpstr>
      <vt:lpstr>Слайд 4</vt:lpstr>
      <vt:lpstr>Угадай, кого Карлсон пригласил к себе в гости? Покажи картинку, которая соответствует схеме.</vt:lpstr>
      <vt:lpstr>Слайд 6</vt:lpstr>
      <vt:lpstr>Слайд 7</vt:lpstr>
      <vt:lpstr>Слайд 8</vt:lpstr>
      <vt:lpstr>  «Поиграй с Буратино в новые слова»  меняй местами звуки «Р» и «Л», получится новое слово 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Логопед по пятницам</dc:title>
  <dc:creator>Игорь</dc:creator>
  <dc:description>http://aida.ucoz.ru</dc:description>
  <cp:lastModifiedBy>Игорь</cp:lastModifiedBy>
  <cp:revision>62</cp:revision>
  <dcterms:created xsi:type="dcterms:W3CDTF">2010-12-23T08:18:47Z</dcterms:created>
  <dcterms:modified xsi:type="dcterms:W3CDTF">2012-02-02T04:32:57Z</dcterms:modified>
  <cp:category>шаблоны к Powerpoint</cp:category>
</cp:coreProperties>
</file>