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58" r:id="rId5"/>
    <p:sldId id="259" r:id="rId6"/>
    <p:sldId id="275" r:id="rId7"/>
    <p:sldId id="260" r:id="rId8"/>
    <p:sldId id="283" r:id="rId9"/>
    <p:sldId id="284" r:id="rId10"/>
    <p:sldId id="261" r:id="rId11"/>
    <p:sldId id="263" r:id="rId12"/>
    <p:sldId id="279" r:id="rId13"/>
    <p:sldId id="280" r:id="rId14"/>
    <p:sldId id="281" r:id="rId15"/>
    <p:sldId id="282" r:id="rId16"/>
    <p:sldId id="264" r:id="rId17"/>
    <p:sldId id="265" r:id="rId18"/>
    <p:sldId id="266" r:id="rId19"/>
    <p:sldId id="267" r:id="rId20"/>
    <p:sldId id="270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-21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81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473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338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897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92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264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358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889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112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706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291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9E294-F4C7-4D0B-BCE5-2A7AB7A81E82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3654D-F0B5-471B-A914-858787E44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879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97534" y="2186405"/>
            <a:ext cx="611577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Артикуляционная</a:t>
            </a:r>
          </a:p>
          <a:p>
            <a:pPr algn="ctr"/>
            <a:r>
              <a:rPr lang="ru-RU" sz="66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гимнастика</a:t>
            </a:r>
            <a:endParaRPr lang="ru-RU" sz="66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65593" y="4242018"/>
            <a:ext cx="7213898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600" dirty="0">
                <a:solidFill>
                  <a:srgbClr val="FF0000"/>
                </a:solidFill>
                <a:latin typeface="Monotype Corsiva" panose="03010101010201010101" pitchFamily="66" charset="0"/>
              </a:rPr>
              <a:t>Учитель – логопед</a:t>
            </a:r>
          </a:p>
          <a:p>
            <a:pPr algn="r"/>
            <a:r>
              <a:rPr lang="ru-RU" sz="1600" dirty="0">
                <a:solidFill>
                  <a:srgbClr val="FF0000"/>
                </a:solidFill>
                <a:latin typeface="Monotype Corsiva" panose="03010101010201010101" pitchFamily="66" charset="0"/>
              </a:rPr>
              <a:t>высшей квалификационной категории</a:t>
            </a:r>
          </a:p>
          <a:p>
            <a:pPr algn="r"/>
            <a:r>
              <a:rPr lang="ru-RU" sz="1600" dirty="0">
                <a:solidFill>
                  <a:srgbClr val="FF0000"/>
                </a:solidFill>
                <a:latin typeface="Monotype Corsiva" panose="03010101010201010101" pitchFamily="66" charset="0"/>
              </a:rPr>
              <a:t> Лапина Наталия Николаевна</a:t>
            </a:r>
          </a:p>
          <a:p>
            <a:pPr algn="r"/>
            <a:endParaRPr lang="ru-RU" sz="1600" dirty="0">
              <a:solidFill>
                <a:srgbClr val="FF0000"/>
              </a:solidFill>
              <a:latin typeface="Monotype Corsiva" panose="03010101010201010101" pitchFamily="66" charset="0"/>
              <a:ea typeface="Gungsuh" panose="02030600000101010101" pitchFamily="18" charset="-127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500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149" y="1004552"/>
            <a:ext cx="11196518" cy="5603858"/>
          </a:xfrm>
        </p:spPr>
      </p:pic>
      <p:sp>
        <p:nvSpPr>
          <p:cNvPr id="3" name="TextBox 2"/>
          <p:cNvSpPr txBox="1"/>
          <p:nvPr/>
        </p:nvSpPr>
        <p:spPr>
          <a:xfrm>
            <a:off x="7418232" y="408526"/>
            <a:ext cx="48592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err="1" smtClean="0">
                <a:solidFill>
                  <a:srgbClr val="FF0000"/>
                </a:solidFill>
              </a:rPr>
              <a:t>Квака</a:t>
            </a:r>
            <a:r>
              <a:rPr lang="ru-RU" sz="3200" b="1" i="1" dirty="0" smtClean="0">
                <a:solidFill>
                  <a:srgbClr val="FF0000"/>
                </a:solidFill>
              </a:rPr>
              <a:t> любит улыбаться.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Рот у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Кваки</a:t>
            </a:r>
            <a:r>
              <a:rPr lang="ru-RU" sz="3200" b="1" i="1" dirty="0" smtClean="0">
                <a:solidFill>
                  <a:srgbClr val="FF0000"/>
                </a:solidFill>
              </a:rPr>
              <a:t> до ушей,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Хоть завязочки пришей.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911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1440" y="714519"/>
            <a:ext cx="9526867" cy="5930979"/>
          </a:xfrm>
        </p:spPr>
      </p:pic>
      <p:sp>
        <p:nvSpPr>
          <p:cNvPr id="3" name="TextBox 2"/>
          <p:cNvSpPr txBox="1"/>
          <p:nvPr/>
        </p:nvSpPr>
        <p:spPr>
          <a:xfrm>
            <a:off x="476519" y="328153"/>
            <a:ext cx="632070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Доброе утро и солнцу, и птицам: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Доброе утро улыбчивым лицам.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030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031" y="1690068"/>
            <a:ext cx="10174310" cy="5066705"/>
          </a:xfrm>
        </p:spPr>
      </p:pic>
      <p:sp>
        <p:nvSpPr>
          <p:cNvPr id="3" name="TextBox 2"/>
          <p:cNvSpPr txBox="1"/>
          <p:nvPr/>
        </p:nvSpPr>
        <p:spPr>
          <a:xfrm>
            <a:off x="7078100" y="270456"/>
            <a:ext cx="511390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Зубы ровно мы смыкаем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И заборчик получаем…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А сейчас раздвинем губы – 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Посчитаем наши зубы.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929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8876" y="54523"/>
            <a:ext cx="11045779" cy="6819911"/>
          </a:xfrm>
        </p:spPr>
      </p:pic>
      <p:sp>
        <p:nvSpPr>
          <p:cNvPr id="3" name="TextBox 2"/>
          <p:cNvSpPr txBox="1"/>
          <p:nvPr/>
        </p:nvSpPr>
        <p:spPr>
          <a:xfrm>
            <a:off x="888876" y="608862"/>
            <a:ext cx="457529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Маленькое, сдобное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Колесо съедобное,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Я один его не съем: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Разделю ребятам всем.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360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786" y="2298035"/>
            <a:ext cx="2578608" cy="4387317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615" y="65931"/>
            <a:ext cx="2527205" cy="472731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82095" y="242959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</a:rPr>
              <a:t>Я надул воздушный </a:t>
            </a:r>
            <a:r>
              <a:rPr lang="ru-RU" sz="3200" b="1" i="1" dirty="0" smtClean="0">
                <a:solidFill>
                  <a:srgbClr val="FF0000"/>
                </a:solidFill>
              </a:rPr>
              <a:t>шарик.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Укусил </a:t>
            </a:r>
            <a:r>
              <a:rPr lang="ru-RU" sz="3200" b="1" i="1" dirty="0">
                <a:solidFill>
                  <a:srgbClr val="FF0000"/>
                </a:solidFill>
              </a:rPr>
              <a:t>его комарик.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Лопнул </a:t>
            </a:r>
            <a:r>
              <a:rPr lang="ru-RU" sz="3200" b="1" i="1" dirty="0">
                <a:solidFill>
                  <a:srgbClr val="FF0000"/>
                </a:solidFill>
              </a:rPr>
              <a:t>шарик. Не беда!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Новый </a:t>
            </a:r>
            <a:r>
              <a:rPr lang="ru-RU" sz="3200" b="1" i="1" dirty="0">
                <a:solidFill>
                  <a:srgbClr val="FF0000"/>
                </a:solidFill>
              </a:rPr>
              <a:t>шар надую я.</a:t>
            </a:r>
          </a:p>
        </p:txBody>
      </p:sp>
    </p:spTree>
    <p:extLst>
      <p:ext uri="{BB962C8B-B14F-4D97-AF65-F5344CB8AC3E}">
        <p14:creationId xmlns:p14="http://schemas.microsoft.com/office/powerpoint/2010/main" val="1638114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2135" y="1159099"/>
            <a:ext cx="10340780" cy="5568602"/>
          </a:xfrm>
        </p:spPr>
      </p:pic>
      <p:sp>
        <p:nvSpPr>
          <p:cNvPr id="3" name="TextBox 2"/>
          <p:cNvSpPr txBox="1"/>
          <p:nvPr/>
        </p:nvSpPr>
        <p:spPr>
          <a:xfrm>
            <a:off x="605307" y="540913"/>
            <a:ext cx="55212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Язык лопатой подержи.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И спокойно подержи.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Язык надо расслаблять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И под счет его держать: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Раз, два, три, четыре, пять!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Язык можно убирать.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99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215" y="-144085"/>
            <a:ext cx="5640946" cy="7038243"/>
          </a:xfrm>
        </p:spPr>
      </p:pic>
      <p:sp>
        <p:nvSpPr>
          <p:cNvPr id="5" name="TextBox 4"/>
          <p:cNvSpPr txBox="1"/>
          <p:nvPr/>
        </p:nvSpPr>
        <p:spPr>
          <a:xfrm>
            <a:off x="6529589" y="866657"/>
            <a:ext cx="505619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Необычная расческа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У меня всегда с собой.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Если хочешь, я секретом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Поделюсь сейчас с тобой.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Зубы верхние причешут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Мою нижнюю губу,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Зубы нижние причешут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Мою верхнюю губу.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Вот и славно причесались: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Все довольные остались.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6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9359" y="-106462"/>
            <a:ext cx="5139959" cy="6964461"/>
          </a:xfrm>
        </p:spPr>
      </p:pic>
      <p:sp>
        <p:nvSpPr>
          <p:cNvPr id="3" name="TextBox 2"/>
          <p:cNvSpPr txBox="1"/>
          <p:nvPr/>
        </p:nvSpPr>
        <p:spPr>
          <a:xfrm>
            <a:off x="643944" y="1841679"/>
            <a:ext cx="65199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Влево – вправо, влево – вправо</a:t>
            </a:r>
          </a:p>
          <a:p>
            <a:r>
              <a:rPr lang="ru-RU" sz="3600" b="1" i="1" dirty="0" smtClean="0">
                <a:solidFill>
                  <a:srgbClr val="FF0000"/>
                </a:solidFill>
              </a:rPr>
              <a:t>Мой язык скользит лукаво:</a:t>
            </a:r>
          </a:p>
          <a:p>
            <a:r>
              <a:rPr lang="ru-RU" sz="3600" b="1" i="1" dirty="0" smtClean="0">
                <a:solidFill>
                  <a:srgbClr val="FF0000"/>
                </a:solidFill>
              </a:rPr>
              <a:t>Словно маятник часов, </a:t>
            </a:r>
          </a:p>
          <a:p>
            <a:r>
              <a:rPr lang="ru-RU" sz="3600" b="1" i="1" dirty="0" smtClean="0">
                <a:solidFill>
                  <a:srgbClr val="FF0000"/>
                </a:solidFill>
              </a:rPr>
              <a:t>Покачаться он готов.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824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189" y="-47895"/>
            <a:ext cx="5061397" cy="6846873"/>
          </a:xfrm>
        </p:spPr>
      </p:pic>
      <p:sp>
        <p:nvSpPr>
          <p:cNvPr id="5" name="Прямоугольник 4"/>
          <p:cNvSpPr/>
          <p:nvPr/>
        </p:nvSpPr>
        <p:spPr>
          <a:xfrm>
            <a:off x="5837617" y="1605826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Чищу зубы,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Чищу зубы,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И снаружи…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И внутри…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Не болели,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Не темнели,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Не желтели чтоб они.</a:t>
            </a:r>
          </a:p>
        </p:txBody>
      </p:sp>
    </p:spTree>
    <p:extLst>
      <p:ext uri="{BB962C8B-B14F-4D97-AF65-F5344CB8AC3E}">
        <p14:creationId xmlns:p14="http://schemas.microsoft.com/office/powerpoint/2010/main" val="85805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8595" y="-12450"/>
            <a:ext cx="4573602" cy="6760979"/>
          </a:xfrm>
        </p:spPr>
      </p:pic>
      <p:sp>
        <p:nvSpPr>
          <p:cNvPr id="3" name="TextBox 2"/>
          <p:cNvSpPr txBox="1"/>
          <p:nvPr/>
        </p:nvSpPr>
        <p:spPr>
          <a:xfrm>
            <a:off x="1266867" y="1598324"/>
            <a:ext cx="491468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Красить потолок пора, 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Приглашаем маляра.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Челюсть ниже опускаем,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Язык к нему поднимаем,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Поведём вперед – назад –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Наш маляр работе рад!</a:t>
            </a:r>
          </a:p>
          <a:p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239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7821" y="746975"/>
            <a:ext cx="11194179" cy="5961375"/>
          </a:xfrm>
        </p:spPr>
      </p:pic>
      <p:sp>
        <p:nvSpPr>
          <p:cNvPr id="3" name="TextBox 2"/>
          <p:cNvSpPr txBox="1"/>
          <p:nvPr/>
        </p:nvSpPr>
        <p:spPr>
          <a:xfrm>
            <a:off x="-178633" y="347729"/>
            <a:ext cx="533293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     </a:t>
            </a:r>
            <a:r>
              <a:rPr lang="ru-RU" sz="3200" b="1" i="1" dirty="0" smtClean="0">
                <a:solidFill>
                  <a:srgbClr val="FF0000"/>
                </a:solidFill>
              </a:rPr>
              <a:t>Ох </a:t>
            </a:r>
            <a:r>
              <a:rPr lang="ru-RU" sz="3200" b="1" i="1" dirty="0">
                <a:solidFill>
                  <a:srgbClr val="FF0000"/>
                </a:solidFill>
              </a:rPr>
              <a:t>и вкусное варенье!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   </a:t>
            </a:r>
            <a:r>
              <a:rPr lang="ru-RU" sz="3200" b="1" i="1" dirty="0" smtClean="0">
                <a:solidFill>
                  <a:srgbClr val="FF0000"/>
                </a:solidFill>
              </a:rPr>
              <a:t>      Жаль</a:t>
            </a:r>
            <a:r>
              <a:rPr lang="ru-RU" sz="3200" b="1" i="1" dirty="0">
                <a:solidFill>
                  <a:srgbClr val="FF0000"/>
                </a:solidFill>
              </a:rPr>
              <a:t>, осталось на </a:t>
            </a:r>
            <a:r>
              <a:rPr lang="ru-RU" sz="3200" b="1" i="1" dirty="0" smtClean="0">
                <a:solidFill>
                  <a:srgbClr val="FF0000"/>
                </a:solidFill>
              </a:rPr>
              <a:t>губе</a:t>
            </a: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  Язычок </a:t>
            </a:r>
            <a:r>
              <a:rPr lang="ru-RU" sz="3200" b="1" i="1" dirty="0">
                <a:solidFill>
                  <a:srgbClr val="FF0000"/>
                </a:solidFill>
              </a:rPr>
              <a:t>я подниму</a:t>
            </a:r>
          </a:p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  </a:t>
            </a:r>
            <a:r>
              <a:rPr lang="ru-RU" sz="3200" b="1" i="1" dirty="0" smtClean="0">
                <a:solidFill>
                  <a:srgbClr val="FF0000"/>
                </a:solidFill>
              </a:rPr>
              <a:t> И </a:t>
            </a:r>
            <a:r>
              <a:rPr lang="ru-RU" sz="3200" b="1" i="1" dirty="0">
                <a:solidFill>
                  <a:srgbClr val="FF0000"/>
                </a:solidFill>
              </a:rPr>
              <a:t>остатки оближу.</a:t>
            </a:r>
          </a:p>
          <a:p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058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4559" y="1906075"/>
            <a:ext cx="10337442" cy="4799810"/>
          </a:xfrm>
        </p:spPr>
      </p:pic>
    </p:spTree>
    <p:extLst>
      <p:ext uri="{BB962C8B-B14F-4D97-AF65-F5344CB8AC3E}">
        <p14:creationId xmlns:p14="http://schemas.microsoft.com/office/powerpoint/2010/main" val="3938522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4837" y="1828800"/>
            <a:ext cx="5987141" cy="5029200"/>
          </a:xfrm>
        </p:spPr>
      </p:pic>
      <p:sp>
        <p:nvSpPr>
          <p:cNvPr id="3" name="TextBox 2"/>
          <p:cNvSpPr txBox="1"/>
          <p:nvPr/>
        </p:nvSpPr>
        <p:spPr>
          <a:xfrm>
            <a:off x="6709893" y="1532586"/>
            <a:ext cx="485280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Язык широкий положи,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Его края приподними –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Получилась чашечка,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Округленная она.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В рот её ты занесем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И края к зубам прижмем.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717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75043" y="17388"/>
            <a:ext cx="5048518" cy="6796855"/>
          </a:xfrm>
        </p:spPr>
      </p:pic>
      <p:sp>
        <p:nvSpPr>
          <p:cNvPr id="3" name="TextBox 2"/>
          <p:cNvSpPr txBox="1"/>
          <p:nvPr/>
        </p:nvSpPr>
        <p:spPr>
          <a:xfrm>
            <a:off x="255867" y="1724896"/>
            <a:ext cx="611917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Рот чуть – чуть приоткрываю,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Язычок приподнимаю.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На губу положу,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По губе им повожу.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Потом голос подключу:</a:t>
            </a:r>
          </a:p>
          <a:p>
            <a:r>
              <a:rPr lang="ru-RU" sz="3200" b="1" i="1" dirty="0" err="1" smtClean="0">
                <a:solidFill>
                  <a:srgbClr val="FF0000"/>
                </a:solidFill>
              </a:rPr>
              <a:t>Бл</a:t>
            </a:r>
            <a:r>
              <a:rPr lang="ru-RU" sz="3200" b="1" i="1" dirty="0" smtClean="0">
                <a:solidFill>
                  <a:srgbClr val="FF0000"/>
                </a:solidFill>
              </a:rPr>
              <a:t> –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бл</a:t>
            </a:r>
            <a:r>
              <a:rPr lang="ru-RU" sz="3200" b="1" i="1" dirty="0" smtClean="0">
                <a:solidFill>
                  <a:srgbClr val="FF0000"/>
                </a:solidFill>
              </a:rPr>
              <a:t> –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бл</a:t>
            </a:r>
            <a:r>
              <a:rPr lang="ru-RU" sz="3200" b="1" i="1" dirty="0" smtClean="0">
                <a:solidFill>
                  <a:srgbClr val="FF0000"/>
                </a:solidFill>
              </a:rPr>
              <a:t> –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заболбачу</a:t>
            </a:r>
            <a:r>
              <a:rPr lang="ru-RU" sz="3200" b="1" i="1" dirty="0" smtClean="0">
                <a:solidFill>
                  <a:srgbClr val="FF0000"/>
                </a:solidFill>
              </a:rPr>
              <a:t>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431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5497" y="1622738"/>
            <a:ext cx="9146503" cy="5338294"/>
          </a:xfrm>
        </p:spPr>
      </p:pic>
      <p:sp>
        <p:nvSpPr>
          <p:cNvPr id="3" name="TextBox 2"/>
          <p:cNvSpPr txBox="1"/>
          <p:nvPr/>
        </p:nvSpPr>
        <p:spPr>
          <a:xfrm>
            <a:off x="270458" y="0"/>
            <a:ext cx="4861844" cy="43088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Я лошадка – серый бок!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Цок – цок </a:t>
            </a:r>
            <a:r>
              <a:rPr lang="ru-RU" sz="3200" b="1" i="1" dirty="0">
                <a:solidFill>
                  <a:srgbClr val="FF0000"/>
                </a:solidFill>
              </a:rPr>
              <a:t>– цок – </a:t>
            </a:r>
            <a:r>
              <a:rPr lang="ru-RU" sz="3200" b="1" i="1" dirty="0" smtClean="0">
                <a:solidFill>
                  <a:srgbClr val="FF0000"/>
                </a:solidFill>
              </a:rPr>
              <a:t>цок!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Я копытцем постучу,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Если хочешь - прокачу!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Посмотри, как я красива:</a:t>
            </a:r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Хороши и хвост и грива.</a:t>
            </a:r>
          </a:p>
          <a:p>
            <a:endParaRPr lang="ru-RU" sz="3200" b="1" i="1" dirty="0">
              <a:solidFill>
                <a:srgbClr val="FF0000"/>
              </a:solidFill>
            </a:endParaRPr>
          </a:p>
          <a:p>
            <a:endParaRPr lang="ru-RU" sz="3200" b="1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5028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3369" y="1584102"/>
            <a:ext cx="6808632" cy="5107916"/>
          </a:xfrm>
        </p:spPr>
      </p:pic>
      <p:sp>
        <p:nvSpPr>
          <p:cNvPr id="3" name="TextBox 2"/>
          <p:cNvSpPr txBox="1"/>
          <p:nvPr/>
        </p:nvSpPr>
        <p:spPr>
          <a:xfrm>
            <a:off x="1107582" y="862885"/>
            <a:ext cx="57390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</a:rPr>
              <a:t>Под высокою сосной</a:t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>
                <a:solidFill>
                  <a:srgbClr val="FF0000"/>
                </a:solidFill>
              </a:rPr>
              <a:t>Мы грибок нашли с тобой.</a:t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>
                <a:solidFill>
                  <a:srgbClr val="FF0000"/>
                </a:solidFill>
              </a:rPr>
              <a:t>Чтобы рос боровичок,</a:t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>
                <a:solidFill>
                  <a:srgbClr val="FF0000"/>
                </a:solidFill>
              </a:rPr>
              <a:t>Подними вверх язычок.</a:t>
            </a:r>
          </a:p>
        </p:txBody>
      </p:sp>
    </p:spTree>
    <p:extLst>
      <p:ext uri="{BB962C8B-B14F-4D97-AF65-F5344CB8AC3E}">
        <p14:creationId xmlns:p14="http://schemas.microsoft.com/office/powerpoint/2010/main" val="18755979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52282"/>
            <a:ext cx="9033333" cy="5505718"/>
          </a:xfrm>
        </p:spPr>
      </p:pic>
      <p:sp>
        <p:nvSpPr>
          <p:cNvPr id="3" name="TextBox 2"/>
          <p:cNvSpPr txBox="1"/>
          <p:nvPr/>
        </p:nvSpPr>
        <p:spPr>
          <a:xfrm>
            <a:off x="6741277" y="592428"/>
            <a:ext cx="545072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</a:rPr>
              <a:t>На гармошке чтоб сыграть,</a:t>
            </a:r>
          </a:p>
          <a:p>
            <a:r>
              <a:rPr lang="ru-RU" sz="3200" b="1" i="1" dirty="0">
                <a:solidFill>
                  <a:srgbClr val="FF0000"/>
                </a:solidFill>
              </a:rPr>
              <a:t>Нужно челюсть опускать,</a:t>
            </a:r>
          </a:p>
          <a:p>
            <a:r>
              <a:rPr lang="ru-RU" sz="3200" b="1" i="1" dirty="0">
                <a:solidFill>
                  <a:srgbClr val="FF0000"/>
                </a:solidFill>
              </a:rPr>
              <a:t>Язычок не отрываем,</a:t>
            </a:r>
          </a:p>
          <a:p>
            <a:r>
              <a:rPr lang="ru-RU" sz="3200" b="1" i="1" dirty="0">
                <a:solidFill>
                  <a:srgbClr val="FF0000"/>
                </a:solidFill>
              </a:rPr>
              <a:t>Очень здорово играем.</a:t>
            </a:r>
          </a:p>
          <a:p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203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8657" y="1027906"/>
            <a:ext cx="5888736" cy="5509927"/>
          </a:xfrm>
        </p:spPr>
      </p:pic>
      <p:sp>
        <p:nvSpPr>
          <p:cNvPr id="3" name="TextBox 2"/>
          <p:cNvSpPr txBox="1"/>
          <p:nvPr/>
        </p:nvSpPr>
        <p:spPr>
          <a:xfrm>
            <a:off x="463640" y="2370717"/>
            <a:ext cx="603838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</a:rPr>
              <a:t>Дятел, дятел тук-тук-тук</a:t>
            </a:r>
            <a:r>
              <a:rPr lang="ru-RU" sz="3600" b="1" i="1" dirty="0" smtClean="0">
                <a:solidFill>
                  <a:srgbClr val="FF0000"/>
                </a:solidFill>
              </a:rPr>
              <a:t>.</a:t>
            </a:r>
            <a:r>
              <a:rPr lang="ru-RU" sz="3600" b="1" i="1" dirty="0">
                <a:solidFill>
                  <a:srgbClr val="FF0000"/>
                </a:solidFill>
              </a:rPr>
              <a:t/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>
                <a:solidFill>
                  <a:srgbClr val="FF0000"/>
                </a:solidFill>
              </a:rPr>
              <a:t>Ты чего стучишь, мой друг</a:t>
            </a:r>
            <a:r>
              <a:rPr lang="ru-RU" sz="3600" b="1" i="1" dirty="0" smtClean="0">
                <a:solidFill>
                  <a:srgbClr val="FF0000"/>
                </a:solidFill>
              </a:rPr>
              <a:t>!</a:t>
            </a:r>
            <a:r>
              <a:rPr lang="ru-RU" sz="3600" b="1" i="1" dirty="0">
                <a:solidFill>
                  <a:srgbClr val="FF0000"/>
                </a:solidFill>
              </a:rPr>
              <a:t/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 smtClean="0">
                <a:solidFill>
                  <a:srgbClr val="FF0000"/>
                </a:solidFill>
              </a:rPr>
              <a:t>Я </a:t>
            </a:r>
            <a:r>
              <a:rPr lang="ru-RU" sz="3600" b="1" i="1" dirty="0">
                <a:solidFill>
                  <a:srgbClr val="FF0000"/>
                </a:solidFill>
              </a:rPr>
              <a:t>не зря во рту </a:t>
            </a:r>
            <a:r>
              <a:rPr lang="ru-RU" sz="3600" b="1" i="1" dirty="0" smtClean="0">
                <a:solidFill>
                  <a:srgbClr val="FF0000"/>
                </a:solidFill>
              </a:rPr>
              <a:t>стучу</a:t>
            </a:r>
            <a:r>
              <a:rPr lang="ru-RU" sz="3600" b="1" i="1" dirty="0">
                <a:solidFill>
                  <a:srgbClr val="FF0000"/>
                </a:solidFill>
              </a:rPr>
              <a:t/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>
                <a:solidFill>
                  <a:srgbClr val="FF0000"/>
                </a:solidFill>
              </a:rPr>
              <a:t>Звукам правильным учу.</a:t>
            </a:r>
            <a:br>
              <a:rPr lang="ru-RU" sz="3600" b="1" i="1" dirty="0">
                <a:solidFill>
                  <a:srgbClr val="FF0000"/>
                </a:solidFill>
              </a:rPr>
            </a:br>
            <a:endParaRPr lang="ru-RU" sz="3600" b="1" i="1" dirty="0">
              <a:solidFill>
                <a:srgbClr val="FF0000"/>
              </a:solidFill>
            </a:endParaRPr>
          </a:p>
          <a:p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70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3644" y="965916"/>
            <a:ext cx="9580715" cy="5679585"/>
          </a:xfrm>
        </p:spPr>
      </p:pic>
    </p:spTree>
    <p:extLst>
      <p:ext uri="{BB962C8B-B14F-4D97-AF65-F5344CB8AC3E}">
        <p14:creationId xmlns:p14="http://schemas.microsoft.com/office/powerpoint/2010/main" val="3629279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3541</TotalTime>
  <Words>369</Words>
  <Application>Microsoft Office PowerPoint</Application>
  <PresentationFormat>Произвольный</PresentationFormat>
  <Paragraphs>84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</cp:revision>
  <dcterms:created xsi:type="dcterms:W3CDTF">2014-03-19T02:00:57Z</dcterms:created>
  <dcterms:modified xsi:type="dcterms:W3CDTF">2015-05-21T04:55:33Z</dcterms:modified>
</cp:coreProperties>
</file>